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71" r:id="rId5"/>
    <p:sldId id="270"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93" r:id="rId19"/>
    <p:sldId id="294" r:id="rId20"/>
    <p:sldId id="295" r:id="rId21"/>
    <p:sldId id="298" r:id="rId22"/>
    <p:sldId id="296" r:id="rId23"/>
    <p:sldId id="297" r:id="rId24"/>
    <p:sldId id="299" r:id="rId25"/>
    <p:sldId id="300" r:id="rId26"/>
    <p:sldId id="301" r:id="rId27"/>
    <p:sldId id="302" r:id="rId28"/>
    <p:sldId id="303" r:id="rId29"/>
    <p:sldId id="304" r:id="rId30"/>
    <p:sldId id="305" r:id="rId31"/>
    <p:sldId id="306" r:id="rId32"/>
    <p:sldId id="307" r:id="rId33"/>
    <p:sldId id="27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768"/>
    <a:srgbClr val="E4A5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8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000" dirty="0">
                <a:solidFill>
                  <a:schemeClr val="tx1"/>
                </a:solidFill>
                <a:latin typeface="Times New Roman" panose="02020603050405020304" pitchFamily="18" charset="0"/>
                <a:cs typeface="Times New Roman" panose="02020603050405020304" pitchFamily="18" charset="0"/>
              </a:rPr>
              <a:t>Attendance by </a:t>
            </a:r>
            <a:r>
              <a:rPr lang="en-US" sz="2000" dirty="0" smtClean="0">
                <a:solidFill>
                  <a:schemeClr val="tx1"/>
                </a:solidFill>
                <a:latin typeface="Times New Roman" panose="02020603050405020304" pitchFamily="18" charset="0"/>
                <a:cs typeface="Times New Roman" panose="02020603050405020304" pitchFamily="18" charset="0"/>
              </a:rPr>
              <a:t>County n=729</a:t>
            </a:r>
            <a:endParaRPr lang="en-US" sz="2000"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tx>
            <c:strRef>
              <c:f>'Evaluations date timelines'!$B$2</c:f>
              <c:strCache>
                <c:ptCount val="1"/>
                <c:pt idx="0">
                  <c:v>Androscoggin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timelines'!$C$2</c:f>
              <c:numCache>
                <c:formatCode>General</c:formatCode>
                <c:ptCount val="1"/>
                <c:pt idx="0">
                  <c:v>28</c:v>
                </c:pt>
              </c:numCache>
            </c:numRef>
          </c:val>
        </c:ser>
        <c:ser>
          <c:idx val="2"/>
          <c:order val="1"/>
          <c:tx>
            <c:strRef>
              <c:f>'Evaluations date timelines'!$B$4</c:f>
              <c:strCache>
                <c:ptCount val="1"/>
                <c:pt idx="0">
                  <c:v>Aroostook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timelines'!$C$4</c:f>
              <c:numCache>
                <c:formatCode>General</c:formatCode>
                <c:ptCount val="1"/>
                <c:pt idx="0">
                  <c:v>61</c:v>
                </c:pt>
              </c:numCache>
            </c:numRef>
          </c:val>
        </c:ser>
        <c:ser>
          <c:idx val="8"/>
          <c:order val="2"/>
          <c:tx>
            <c:strRef>
              <c:f>'Evaluations date timelines'!$B$10</c:f>
              <c:strCache>
                <c:ptCount val="1"/>
                <c:pt idx="0">
                  <c:v>Cumberland</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timelines'!$C$10</c:f>
              <c:numCache>
                <c:formatCode>General</c:formatCode>
                <c:ptCount val="1"/>
                <c:pt idx="0">
                  <c:v>93</c:v>
                </c:pt>
              </c:numCache>
            </c:numRef>
          </c:val>
        </c:ser>
        <c:ser>
          <c:idx val="15"/>
          <c:order val="3"/>
          <c:tx>
            <c:strRef>
              <c:f>'Evaluations date timelines'!$B$17</c:f>
              <c:strCache>
                <c:ptCount val="1"/>
                <c:pt idx="0">
                  <c:v>Franklin</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timelines'!$C$17</c:f>
              <c:numCache>
                <c:formatCode>@</c:formatCode>
                <c:ptCount val="1"/>
                <c:pt idx="0">
                  <c:v>20</c:v>
                </c:pt>
              </c:numCache>
            </c:numRef>
          </c:val>
        </c:ser>
        <c:ser>
          <c:idx val="16"/>
          <c:order val="4"/>
          <c:tx>
            <c:strRef>
              <c:f>'Evaluations date timelines'!$B$18</c:f>
              <c:strCache>
                <c:ptCount val="1"/>
                <c:pt idx="0">
                  <c:v>Kennebec</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timelines'!$C$18</c:f>
              <c:numCache>
                <c:formatCode>General</c:formatCode>
                <c:ptCount val="1"/>
                <c:pt idx="0">
                  <c:v>27</c:v>
                </c:pt>
              </c:numCache>
            </c:numRef>
          </c:val>
        </c:ser>
        <c:ser>
          <c:idx val="19"/>
          <c:order val="5"/>
          <c:tx>
            <c:strRef>
              <c:f>'Evaluations date timelines'!$B$21</c:f>
              <c:strCache>
                <c:ptCount val="1"/>
                <c:pt idx="0">
                  <c:v>Norway</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timelines'!$C$21</c:f>
              <c:numCache>
                <c:formatCode>General</c:formatCode>
                <c:ptCount val="1"/>
                <c:pt idx="0">
                  <c:v>4</c:v>
                </c:pt>
              </c:numCache>
            </c:numRef>
          </c:val>
        </c:ser>
        <c:ser>
          <c:idx val="20"/>
          <c:order val="6"/>
          <c:tx>
            <c:strRef>
              <c:f>'Evaluations date timelines'!$B$22</c:f>
              <c:strCache>
                <c:ptCount val="1"/>
                <c:pt idx="0">
                  <c:v>Oxford</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timelines'!$C$22</c:f>
              <c:numCache>
                <c:formatCode>General</c:formatCode>
                <c:ptCount val="1"/>
                <c:pt idx="0">
                  <c:v>60</c:v>
                </c:pt>
              </c:numCache>
            </c:numRef>
          </c:val>
        </c:ser>
        <c:ser>
          <c:idx val="22"/>
          <c:order val="7"/>
          <c:tx>
            <c:strRef>
              <c:f>'Evaluations date timelines'!$B$24</c:f>
              <c:strCache>
                <c:ptCount val="1"/>
                <c:pt idx="0">
                  <c:v>Penobscot</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timelines'!$C$24</c:f>
              <c:numCache>
                <c:formatCode>General</c:formatCode>
                <c:ptCount val="1"/>
                <c:pt idx="0">
                  <c:v>109</c:v>
                </c:pt>
              </c:numCache>
            </c:numRef>
          </c:val>
        </c:ser>
        <c:ser>
          <c:idx val="29"/>
          <c:order val="8"/>
          <c:tx>
            <c:strRef>
              <c:f>'Evaluations date timelines'!$B$31</c:f>
              <c:strCache>
                <c:ptCount val="1"/>
                <c:pt idx="0">
                  <c:v>Piscataquis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timelines'!$C$31</c:f>
              <c:numCache>
                <c:formatCode>General</c:formatCode>
                <c:ptCount val="1"/>
                <c:pt idx="0">
                  <c:v>11</c:v>
                </c:pt>
              </c:numCache>
            </c:numRef>
          </c:val>
        </c:ser>
        <c:ser>
          <c:idx val="30"/>
          <c:order val="9"/>
          <c:tx>
            <c:strRef>
              <c:f>'Evaluations date timelines'!$B$32</c:f>
              <c:strCache>
                <c:ptCount val="1"/>
                <c:pt idx="0">
                  <c:v>Somerset</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timelines'!$C$32</c:f>
              <c:numCache>
                <c:formatCode>General</c:formatCode>
                <c:ptCount val="1"/>
                <c:pt idx="0">
                  <c:v>23</c:v>
                </c:pt>
              </c:numCache>
            </c:numRef>
          </c:val>
        </c:ser>
        <c:ser>
          <c:idx val="31"/>
          <c:order val="10"/>
          <c:tx>
            <c:strRef>
              <c:f>'Evaluations date timelines'!$B$33</c:f>
              <c:strCache>
                <c:ptCount val="1"/>
                <c:pt idx="0">
                  <c:v>Statewide</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timelines'!$C$33</c:f>
              <c:numCache>
                <c:formatCode>General</c:formatCode>
                <c:ptCount val="1"/>
                <c:pt idx="0">
                  <c:v>147</c:v>
                </c:pt>
              </c:numCache>
            </c:numRef>
          </c:val>
        </c:ser>
        <c:ser>
          <c:idx val="36"/>
          <c:order val="11"/>
          <c:tx>
            <c:strRef>
              <c:f>'Evaluations date timelines'!$B$38</c:f>
              <c:strCache>
                <c:ptCount val="1"/>
                <c:pt idx="0">
                  <c:v>Waldo</c:v>
                </c:pt>
              </c:strCache>
            </c:strRef>
          </c:tx>
          <c:spPr>
            <a:solidFill>
              <a:schemeClr val="accent1">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timelines'!$C$38</c:f>
              <c:numCache>
                <c:formatCode>General</c:formatCode>
                <c:ptCount val="1"/>
                <c:pt idx="0">
                  <c:v>8</c:v>
                </c:pt>
              </c:numCache>
            </c:numRef>
          </c:val>
        </c:ser>
        <c:ser>
          <c:idx val="37"/>
          <c:order val="12"/>
          <c:tx>
            <c:strRef>
              <c:f>'Evaluations date timelines'!$B$39</c:f>
              <c:strCache>
                <c:ptCount val="1"/>
                <c:pt idx="0">
                  <c:v>Washington</c:v>
                </c:pt>
              </c:strCache>
            </c:strRef>
          </c:tx>
          <c:spPr>
            <a:solidFill>
              <a:schemeClr val="accent2">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timelines'!$C$39</c:f>
              <c:numCache>
                <c:formatCode>@</c:formatCode>
                <c:ptCount val="1"/>
                <c:pt idx="0">
                  <c:v>26</c:v>
                </c:pt>
              </c:numCache>
            </c:numRef>
          </c:val>
        </c:ser>
        <c:ser>
          <c:idx val="38"/>
          <c:order val="13"/>
          <c:tx>
            <c:strRef>
              <c:f>'Evaluations date timelines'!$B$40</c:f>
              <c:strCache>
                <c:ptCount val="1"/>
                <c:pt idx="0">
                  <c:v>York</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timelines'!$C$40</c:f>
              <c:numCache>
                <c:formatCode>General</c:formatCode>
                <c:ptCount val="1"/>
                <c:pt idx="0">
                  <c:v>112</c:v>
                </c:pt>
              </c:numCache>
            </c:numRef>
          </c:val>
        </c:ser>
        <c:dLbls>
          <c:dLblPos val="outEnd"/>
          <c:showLegendKey val="0"/>
          <c:showVal val="1"/>
          <c:showCatName val="0"/>
          <c:showSerName val="0"/>
          <c:showPercent val="0"/>
          <c:showBubbleSize val="0"/>
        </c:dLbls>
        <c:gapWidth val="219"/>
        <c:overlap val="-27"/>
        <c:axId val="31922816"/>
        <c:axId val="31928704"/>
        <c:extLst>
          <c:ext xmlns:c15="http://schemas.microsoft.com/office/drawing/2012/chart" uri="{02D57815-91ED-43cb-92C2-25804820EDAC}">
            <c15:filteredBarSeries>
              <c15:ser>
                <c:idx val="1"/>
                <c:order val="1"/>
                <c:tx>
                  <c:strRef>
                    <c:extLst>
                      <c:ext uri="{02D57815-91ED-43cb-92C2-25804820EDAC}">
                        <c15:formulaRef>
                          <c15:sqref>'Evaluations date timelines'!$B$3</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'Evaluations date timelines'!$C$3</c15:sqref>
                        </c15:formulaRef>
                      </c:ext>
                    </c:extLst>
                    <c:numCache>
                      <c:formatCode>General</c:formatCode>
                      <c:ptCount val="1"/>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'Evaluations date timelines'!$B$5</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timelines'!$C$5</c15:sqref>
                        </c15:formulaRef>
                      </c:ext>
                    </c:extLst>
                    <c:numCache>
                      <c:formatCode>@</c:formatCode>
                      <c:ptCount val="1"/>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'Evaluations date timelines'!$B$6</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timelines'!$C$6</c15:sqref>
                        </c15:formulaRef>
                      </c:ext>
                    </c:extLst>
                    <c:numCache>
                      <c:formatCode>General</c:formatCode>
                      <c:ptCount val="1"/>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'Evaluations date timelines'!$B$7</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timelines'!$C$7</c15:sqref>
                        </c15:formulaRef>
                      </c:ext>
                    </c:extLst>
                    <c:numCache>
                      <c:formatCode>General</c:formatCode>
                      <c:ptCount val="1"/>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'Evaluations date timelines'!$B$8</c15:sqref>
                        </c15:formulaRef>
                      </c:ext>
                    </c:extLst>
                    <c:strCache>
                      <c:ptCount val="1"/>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timelines'!$C$8</c15:sqref>
                        </c15:formulaRef>
                      </c:ext>
                    </c:extLst>
                    <c:numCache>
                      <c:formatCode>General</c:formatCode>
                      <c:ptCount val="1"/>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'Evaluations date timelines'!$B$9</c15:sqref>
                        </c15:formulaRef>
                      </c:ext>
                    </c:extLst>
                    <c:strCache>
                      <c:ptCount val="1"/>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timelines'!$C$9</c15:sqref>
                        </c15:formulaRef>
                      </c:ext>
                    </c:extLst>
                    <c:numCache>
                      <c:formatCode>@</c:formatCode>
                      <c:ptCount val="1"/>
                    </c:numCache>
                  </c:numRef>
                </c:val>
              </c15:ser>
            </c15:filteredBarSeries>
            <c15:filteredBarSeries>
              <c15:ser>
                <c:idx val="9"/>
                <c:order val="9"/>
                <c:tx>
                  <c:strRef>
                    <c:extLst xmlns:c15="http://schemas.microsoft.com/office/drawing/2012/chart">
                      <c:ext xmlns:c15="http://schemas.microsoft.com/office/drawing/2012/chart" uri="{02D57815-91ED-43cb-92C2-25804820EDAC}">
                        <c15:formulaRef>
                          <c15:sqref>'Evaluations date timelines'!$B$11</c15:sqref>
                        </c15:formulaRef>
                      </c:ext>
                    </c:extLst>
                    <c:strCache>
                      <c:ptCount val="1"/>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timelines'!$C$11</c15:sqref>
                        </c15:formulaRef>
                      </c:ext>
                    </c:extLst>
                    <c:numCache>
                      <c:formatCode>@</c:formatCode>
                      <c:ptCount val="1"/>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'Evaluations date timelines'!$B$12</c15:sqref>
                        </c15:formulaRef>
                      </c:ext>
                    </c:extLst>
                    <c:strCache>
                      <c:ptCount val="1"/>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timelines'!$C$12</c15:sqref>
                        </c15:formulaRef>
                      </c:ext>
                    </c:extLst>
                    <c:numCache>
                      <c:formatCode>General</c:formatCode>
                      <c:ptCount val="1"/>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'Evaluations date timelines'!$B$13</c15:sqref>
                        </c15:formulaRef>
                      </c:ext>
                    </c:extLst>
                    <c:strCache>
                      <c:ptCount val="1"/>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timelines'!$C$13</c15:sqref>
                        </c15:formulaRef>
                      </c:ext>
                    </c:extLst>
                    <c:numCache>
                      <c:formatCode>@</c:formatCode>
                      <c:ptCount val="1"/>
                    </c:numCache>
                  </c:numRef>
                </c:val>
              </c15:ser>
            </c15:filteredBarSeries>
            <c15:filteredBarSeries>
              <c15:ser>
                <c:idx val="12"/>
                <c:order val="12"/>
                <c:tx>
                  <c:strRef>
                    <c:extLst xmlns:c15="http://schemas.microsoft.com/office/drawing/2012/chart">
                      <c:ext xmlns:c15="http://schemas.microsoft.com/office/drawing/2012/chart" uri="{02D57815-91ED-43cb-92C2-25804820EDAC}">
                        <c15:formulaRef>
                          <c15:sqref>'Evaluations date timelines'!$B$14</c15:sqref>
                        </c15:formulaRef>
                      </c:ext>
                    </c:extLst>
                    <c:strCache>
                      <c:ptCount val="1"/>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timelines'!$C$14</c15:sqref>
                        </c15:formulaRef>
                      </c:ext>
                    </c:extLst>
                    <c:numCache>
                      <c:formatCode>@</c:formatCode>
                      <c:ptCount val="1"/>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'Evaluations date timelines'!$B$15</c15:sqref>
                        </c15:formulaRef>
                      </c:ext>
                    </c:extLst>
                    <c:strCache>
                      <c:ptCount val="1"/>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timelines'!$C$15</c15:sqref>
                        </c15:formulaRef>
                      </c:ext>
                    </c:extLst>
                    <c:numCache>
                      <c:formatCode>@</c:formatCode>
                      <c:ptCount val="1"/>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'Evaluations date timelines'!$B$16</c15:sqref>
                        </c15:formulaRef>
                      </c:ext>
                    </c:extLst>
                    <c:strCache>
                      <c:ptCount val="1"/>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timelines'!$C$16</c15:sqref>
                        </c15:formulaRef>
                      </c:ext>
                    </c:extLst>
                    <c:numCache>
                      <c:formatCode>@</c:formatCode>
                      <c:ptCount val="1"/>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'Evaluations date timelines'!$B$19</c15:sqref>
                        </c15:formulaRef>
                      </c:ext>
                    </c:extLst>
                    <c:strCache>
                      <c:ptCount val="1"/>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timelines'!$C$19</c15:sqref>
                        </c15:formulaRef>
                      </c:ext>
                    </c:extLst>
                    <c:numCache>
                      <c:formatCode>General</c:formatCode>
                      <c:ptCount val="1"/>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'Evaluations date timelines'!$B$20</c15:sqref>
                        </c15:formulaRef>
                      </c:ext>
                    </c:extLst>
                    <c:strCache>
                      <c:ptCount val="1"/>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timelines'!$C$20</c15:sqref>
                        </c15:formulaRef>
                      </c:ext>
                    </c:extLst>
                    <c:numCache>
                      <c:formatCode>@</c:formatCode>
                      <c:ptCount val="1"/>
                    </c:numCache>
                  </c:numRef>
                </c:val>
              </c15:ser>
            </c15:filteredBarSeries>
            <c15:filteredBarSeries>
              <c15:ser>
                <c:idx val="21"/>
                <c:order val="21"/>
                <c:tx>
                  <c:strRef>
                    <c:extLst xmlns:c15="http://schemas.microsoft.com/office/drawing/2012/chart">
                      <c:ext xmlns:c15="http://schemas.microsoft.com/office/drawing/2012/chart" uri="{02D57815-91ED-43cb-92C2-25804820EDAC}">
                        <c15:formulaRef>
                          <c15:sqref>'Evaluations date timelines'!$B$23</c15:sqref>
                        </c15:formulaRef>
                      </c:ext>
                    </c:extLst>
                    <c:strCache>
                      <c:ptCount val="1"/>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timelines'!$C$23</c15:sqref>
                        </c15:formulaRef>
                      </c:ext>
                    </c:extLst>
                    <c:numCache>
                      <c:formatCode>General</c:formatCode>
                      <c:ptCount val="1"/>
                    </c:numCache>
                  </c:numRef>
                </c:val>
              </c15:ser>
            </c15:filteredBarSeries>
            <c15:filteredBarSeries>
              <c15:ser>
                <c:idx val="23"/>
                <c:order val="23"/>
                <c:tx>
                  <c:strRef>
                    <c:extLst xmlns:c15="http://schemas.microsoft.com/office/drawing/2012/chart">
                      <c:ext xmlns:c15="http://schemas.microsoft.com/office/drawing/2012/chart" uri="{02D57815-91ED-43cb-92C2-25804820EDAC}">
                        <c15:formulaRef>
                          <c15:sqref>'Evaluations date timelines'!$B$25</c15:sqref>
                        </c15:formulaRef>
                      </c:ext>
                    </c:extLst>
                    <c:strCache>
                      <c:ptCount val="1"/>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timelines'!$C$25</c15:sqref>
                        </c15:formulaRef>
                      </c:ext>
                    </c:extLst>
                    <c:numCache>
                      <c:formatCode>General</c:formatCode>
                      <c:ptCount val="1"/>
                    </c:numCache>
                  </c:numRef>
                </c:val>
              </c15:ser>
            </c15:filteredBarSeries>
            <c15:filteredBarSeries>
              <c15:ser>
                <c:idx val="24"/>
                <c:order val="24"/>
                <c:tx>
                  <c:strRef>
                    <c:extLst xmlns:c15="http://schemas.microsoft.com/office/drawing/2012/chart">
                      <c:ext xmlns:c15="http://schemas.microsoft.com/office/drawing/2012/chart" uri="{02D57815-91ED-43cb-92C2-25804820EDAC}">
                        <c15:formulaRef>
                          <c15:sqref>'Evaluations date timelines'!$B$26</c15:sqref>
                        </c15:formulaRef>
                      </c:ext>
                    </c:extLst>
                    <c:strCache>
                      <c:ptCount val="1"/>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timelines'!$C$26</c15:sqref>
                        </c15:formulaRef>
                      </c:ext>
                    </c:extLst>
                    <c:numCache>
                      <c:formatCode>@</c:formatCode>
                      <c:ptCount val="1"/>
                    </c:numCache>
                  </c:numRef>
                </c:val>
              </c15:ser>
            </c15:filteredBarSeries>
            <c15:filteredBarSeries>
              <c15:ser>
                <c:idx val="25"/>
                <c:order val="25"/>
                <c:tx>
                  <c:strRef>
                    <c:extLst xmlns:c15="http://schemas.microsoft.com/office/drawing/2012/chart">
                      <c:ext xmlns:c15="http://schemas.microsoft.com/office/drawing/2012/chart" uri="{02D57815-91ED-43cb-92C2-25804820EDAC}">
                        <c15:formulaRef>
                          <c15:sqref>'Evaluations date timelines'!$B$27</c15:sqref>
                        </c15:formulaRef>
                      </c:ext>
                    </c:extLst>
                    <c:strCache>
                      <c:ptCount val="1"/>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timelines'!$C$27</c15:sqref>
                        </c15:formulaRef>
                      </c:ext>
                    </c:extLst>
                    <c:numCache>
                      <c:formatCode>General</c:formatCode>
                      <c:ptCount val="1"/>
                    </c:numCache>
                  </c:numRef>
                </c:val>
              </c15:ser>
            </c15:filteredBarSeries>
            <c15:filteredBarSeries>
              <c15:ser>
                <c:idx val="26"/>
                <c:order val="26"/>
                <c:tx>
                  <c:strRef>
                    <c:extLst xmlns:c15="http://schemas.microsoft.com/office/drawing/2012/chart">
                      <c:ext xmlns:c15="http://schemas.microsoft.com/office/drawing/2012/chart" uri="{02D57815-91ED-43cb-92C2-25804820EDAC}">
                        <c15:formulaRef>
                          <c15:sqref>'Evaluations date timelines'!$B$28</c15:sqref>
                        </c15:formulaRef>
                      </c:ext>
                    </c:extLst>
                    <c:strCache>
                      <c:ptCount val="1"/>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timelines'!$C$28</c15:sqref>
                        </c15:formulaRef>
                      </c:ext>
                    </c:extLst>
                    <c:numCache>
                      <c:formatCode>General</c:formatCode>
                      <c:ptCount val="1"/>
                    </c:numCache>
                  </c:numRef>
                </c:val>
              </c15:ser>
            </c15:filteredBarSeries>
            <c15:filteredBarSeries>
              <c15:ser>
                <c:idx val="27"/>
                <c:order val="27"/>
                <c:tx>
                  <c:strRef>
                    <c:extLst xmlns:c15="http://schemas.microsoft.com/office/drawing/2012/chart">
                      <c:ext xmlns:c15="http://schemas.microsoft.com/office/drawing/2012/chart" uri="{02D57815-91ED-43cb-92C2-25804820EDAC}">
                        <c15:formulaRef>
                          <c15:sqref>'Evaluations date timelines'!$B$29</c15:sqref>
                        </c15:formulaRef>
                      </c:ext>
                    </c:extLst>
                    <c:strCache>
                      <c:ptCount val="1"/>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timelines'!$C$29</c15:sqref>
                        </c15:formulaRef>
                      </c:ext>
                    </c:extLst>
                    <c:numCache>
                      <c:formatCode>@</c:formatCode>
                      <c:ptCount val="1"/>
                    </c:numCache>
                  </c:numRef>
                </c:val>
              </c15:ser>
            </c15:filteredBarSeries>
            <c15:filteredBarSeries>
              <c15:ser>
                <c:idx val="28"/>
                <c:order val="28"/>
                <c:tx>
                  <c:strRef>
                    <c:extLst xmlns:c15="http://schemas.microsoft.com/office/drawing/2012/chart">
                      <c:ext xmlns:c15="http://schemas.microsoft.com/office/drawing/2012/chart" uri="{02D57815-91ED-43cb-92C2-25804820EDAC}">
                        <c15:formulaRef>
                          <c15:sqref>'Evaluations date timelines'!$B$30</c15:sqref>
                        </c15:formulaRef>
                      </c:ext>
                    </c:extLst>
                    <c:strCache>
                      <c:ptCount val="1"/>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timelines'!$C$30</c15:sqref>
                        </c15:formulaRef>
                      </c:ext>
                    </c:extLst>
                    <c:numCache>
                      <c:formatCode>@</c:formatCode>
                      <c:ptCount val="1"/>
                    </c:numCache>
                  </c:numRef>
                </c:val>
              </c15:ser>
            </c15:filteredBarSeries>
            <c15:filteredBarSeries>
              <c15:ser>
                <c:idx val="32"/>
                <c:order val="32"/>
                <c:tx>
                  <c:strRef>
                    <c:extLst xmlns:c15="http://schemas.microsoft.com/office/drawing/2012/chart">
                      <c:ext xmlns:c15="http://schemas.microsoft.com/office/drawing/2012/chart" uri="{02D57815-91ED-43cb-92C2-25804820EDAC}">
                        <c15:formulaRef>
                          <c15:sqref>'Evaluations date timelines'!$B$34</c15:sqref>
                        </c15:formulaRef>
                      </c:ext>
                    </c:extLst>
                    <c:strCache>
                      <c:ptCount val="1"/>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timelines'!$C$34</c15:sqref>
                        </c15:formulaRef>
                      </c:ext>
                    </c:extLst>
                    <c:numCache>
                      <c:formatCode>@</c:formatCode>
                      <c:ptCount val="1"/>
                    </c:numCache>
                  </c:numRef>
                </c:val>
              </c15:ser>
            </c15:filteredBarSeries>
            <c15:filteredBarSeries>
              <c15:ser>
                <c:idx val="33"/>
                <c:order val="33"/>
                <c:tx>
                  <c:strRef>
                    <c:extLst xmlns:c15="http://schemas.microsoft.com/office/drawing/2012/chart">
                      <c:ext xmlns:c15="http://schemas.microsoft.com/office/drawing/2012/chart" uri="{02D57815-91ED-43cb-92C2-25804820EDAC}">
                        <c15:formulaRef>
                          <c15:sqref>'Evaluations date timelines'!$B$35</c15:sqref>
                        </c15:formulaRef>
                      </c:ext>
                    </c:extLst>
                    <c:strCache>
                      <c:ptCount val="1"/>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timelines'!$C$35</c15:sqref>
                        </c15:formulaRef>
                      </c:ext>
                    </c:extLst>
                    <c:numCache>
                      <c:formatCode>@</c:formatCode>
                      <c:ptCount val="1"/>
                    </c:numCache>
                  </c:numRef>
                </c:val>
              </c15:ser>
            </c15:filteredBarSeries>
            <c15:filteredBarSeries>
              <c15:ser>
                <c:idx val="34"/>
                <c:order val="34"/>
                <c:tx>
                  <c:strRef>
                    <c:extLst xmlns:c15="http://schemas.microsoft.com/office/drawing/2012/chart">
                      <c:ext xmlns:c15="http://schemas.microsoft.com/office/drawing/2012/chart" uri="{02D57815-91ED-43cb-92C2-25804820EDAC}">
                        <c15:formulaRef>
                          <c15:sqref>'Evaluations date timelines'!$B$36</c15:sqref>
                        </c15:formulaRef>
                      </c:ext>
                    </c:extLst>
                    <c:strCache>
                      <c:ptCount val="1"/>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timelines'!$C$36</c15:sqref>
                        </c15:formulaRef>
                      </c:ext>
                    </c:extLst>
                    <c:numCache>
                      <c:formatCode>@</c:formatCode>
                      <c:ptCount val="1"/>
                    </c:numCache>
                  </c:numRef>
                </c:val>
              </c15:ser>
            </c15:filteredBarSeries>
            <c15:filteredBarSeries>
              <c15:ser>
                <c:idx val="35"/>
                <c:order val="35"/>
                <c:tx>
                  <c:strRef>
                    <c:extLst xmlns:c15="http://schemas.microsoft.com/office/drawing/2012/chart">
                      <c:ext xmlns:c15="http://schemas.microsoft.com/office/drawing/2012/chart" uri="{02D57815-91ED-43cb-92C2-25804820EDAC}">
                        <c15:formulaRef>
                          <c15:sqref>'Evaluations date timelines'!$B$37</c15:sqref>
                        </c15:formulaRef>
                      </c:ext>
                    </c:extLst>
                    <c:strCache>
                      <c:ptCount val="1"/>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timelines'!$C$37</c15:sqref>
                        </c15:formulaRef>
                      </c:ext>
                    </c:extLst>
                    <c:numCache>
                      <c:formatCode>General</c:formatCode>
                      <c:ptCount val="1"/>
                    </c:numCache>
                  </c:numRef>
                </c:val>
              </c15:ser>
            </c15:filteredBarSeries>
            <c15:filteredBarSeries>
              <c15:ser>
                <c:idx val="39"/>
                <c:order val="39"/>
                <c:tx>
                  <c:strRef>
                    <c:extLst xmlns:c15="http://schemas.microsoft.com/office/drawing/2012/chart">
                      <c:ext xmlns:c15="http://schemas.microsoft.com/office/drawing/2012/chart" uri="{02D57815-91ED-43cb-92C2-25804820EDAC}">
                        <c15:formulaRef>
                          <c15:sqref>'Evaluations date timelines'!$B$41</c15:sqref>
                        </c15:formulaRef>
                      </c:ext>
                    </c:extLst>
                    <c:strCache>
                      <c:ptCount val="1"/>
                    </c:strCache>
                  </c:strRef>
                </c:tx>
                <c:spPr>
                  <a:solidFill>
                    <a:schemeClr val="accent4">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timelines'!$C$41</c15:sqref>
                        </c15:formulaRef>
                      </c:ext>
                    </c:extLst>
                    <c:numCache>
                      <c:formatCode>@</c:formatCode>
                      <c:ptCount val="1"/>
                    </c:numCache>
                  </c:numRef>
                </c:val>
              </c15:ser>
            </c15:filteredBarSeries>
            <c15:filteredBarSeries>
              <c15:ser>
                <c:idx val="40"/>
                <c:order val="40"/>
                <c:tx>
                  <c:strRef>
                    <c:extLst xmlns:c15="http://schemas.microsoft.com/office/drawing/2012/chart">
                      <c:ext xmlns:c15="http://schemas.microsoft.com/office/drawing/2012/chart" uri="{02D57815-91ED-43cb-92C2-25804820EDAC}">
                        <c15:formulaRef>
                          <c15:sqref>'Evaluations date timelines'!$B$42</c15:sqref>
                        </c15:formulaRef>
                      </c:ext>
                    </c:extLst>
                    <c:strCache>
                      <c:ptCount val="1"/>
                    </c:strCache>
                  </c:strRef>
                </c:tx>
                <c:spPr>
                  <a:solidFill>
                    <a:schemeClr val="accent5">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timelines'!$C$42</c15:sqref>
                        </c15:formulaRef>
                      </c:ext>
                    </c:extLst>
                    <c:numCache>
                      <c:formatCode>@</c:formatCode>
                      <c:ptCount val="1"/>
                    </c:numCache>
                  </c:numRef>
                </c:val>
              </c15:ser>
            </c15:filteredBarSeries>
          </c:ext>
        </c:extLst>
      </c:barChart>
      <c:catAx>
        <c:axId val="3192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28704"/>
        <c:crosses val="autoZero"/>
        <c:auto val="1"/>
        <c:lblAlgn val="ctr"/>
        <c:lblOffset val="100"/>
        <c:noMultiLvlLbl val="0"/>
      </c:catAx>
      <c:valAx>
        <c:axId val="3192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22816"/>
        <c:crosses val="autoZero"/>
        <c:crossBetween val="between"/>
      </c:valAx>
      <c:spPr>
        <a:noFill/>
        <a:ln>
          <a:noFill/>
        </a:ln>
        <a:effectLst/>
      </c:spPr>
    </c:plotArea>
    <c:legend>
      <c:legendPos val="r"/>
      <c:layout>
        <c:manualLayout>
          <c:xMode val="edge"/>
          <c:yMode val="edge"/>
          <c:x val="0.85633794779095251"/>
          <c:y val="0.24378409576386975"/>
          <c:w val="0.14366205220904735"/>
          <c:h val="0.62039378101382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solidFill>
                  <a:schemeClr val="tx1"/>
                </a:solidFill>
                <a:latin typeface="Times New Roman" panose="02020603050405020304" pitchFamily="18" charset="0"/>
                <a:cs typeface="Times New Roman" panose="02020603050405020304" pitchFamily="18" charset="0"/>
              </a:rPr>
              <a:t>Medical Provider Attendance by </a:t>
            </a:r>
            <a:r>
              <a:rPr lang="en-US" sz="1600" dirty="0" smtClean="0">
                <a:solidFill>
                  <a:schemeClr val="tx1"/>
                </a:solidFill>
                <a:latin typeface="Times New Roman" panose="02020603050405020304" pitchFamily="18" charset="0"/>
                <a:cs typeface="Times New Roman" panose="02020603050405020304" pitchFamily="18" charset="0"/>
              </a:rPr>
              <a:t>County  n=243</a:t>
            </a:r>
            <a:endParaRPr lang="en-US" sz="1600"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tx>
            <c:strRef>
              <c:f>Sheet1!$B$2</c:f>
              <c:strCache>
                <c:ptCount val="1"/>
                <c:pt idx="0">
                  <c:v>Aroostook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24</c:v>
                </c:pt>
              </c:numCache>
            </c:numRef>
          </c:val>
        </c:ser>
        <c:ser>
          <c:idx val="3"/>
          <c:order val="1"/>
          <c:tx>
            <c:strRef>
              <c:f>Sheet1!$B$5</c:f>
              <c:strCache>
                <c:ptCount val="1"/>
                <c:pt idx="0">
                  <c:v>Cumberland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Sheet1!$C$5</c:f>
              <c:numCache>
                <c:formatCode>0</c:formatCode>
                <c:ptCount val="1"/>
                <c:pt idx="0">
                  <c:v>37</c:v>
                </c:pt>
              </c:numCache>
            </c:numRef>
          </c:val>
        </c:ser>
        <c:ser>
          <c:idx val="6"/>
          <c:order val="2"/>
          <c:tx>
            <c:strRef>
              <c:f>Sheet1!$B$8</c:f>
              <c:strCache>
                <c:ptCount val="1"/>
                <c:pt idx="0">
                  <c:v>Kennebec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Sheet1!$C$8</c:f>
              <c:numCache>
                <c:formatCode>0</c:formatCode>
                <c:ptCount val="1"/>
                <c:pt idx="0">
                  <c:v>11</c:v>
                </c:pt>
              </c:numCache>
            </c:numRef>
          </c:val>
        </c:ser>
        <c:ser>
          <c:idx val="7"/>
          <c:order val="3"/>
          <c:tx>
            <c:strRef>
              <c:f>Sheet1!$B$9</c:f>
              <c:strCache>
                <c:ptCount val="1"/>
                <c:pt idx="0">
                  <c:v>Penobscot</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Sheet1!$C$9</c:f>
              <c:numCache>
                <c:formatCode>0</c:formatCode>
                <c:ptCount val="1"/>
                <c:pt idx="0">
                  <c:v>14</c:v>
                </c:pt>
              </c:numCache>
            </c:numRef>
          </c:val>
        </c:ser>
        <c:ser>
          <c:idx val="9"/>
          <c:order val="4"/>
          <c:tx>
            <c:strRef>
              <c:f>Sheet1!$B$11</c:f>
              <c:strCache>
                <c:ptCount val="1"/>
                <c:pt idx="0">
                  <c:v>Statewide</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Sheet1!$C$11</c:f>
              <c:numCache>
                <c:formatCode>General</c:formatCode>
                <c:ptCount val="1"/>
                <c:pt idx="0">
                  <c:v>37</c:v>
                </c:pt>
              </c:numCache>
            </c:numRef>
          </c:val>
        </c:ser>
        <c:ser>
          <c:idx val="11"/>
          <c:order val="5"/>
          <c:tx>
            <c:strRef>
              <c:f>Sheet1!$B$13</c:f>
              <c:strCache>
                <c:ptCount val="1"/>
                <c:pt idx="0">
                  <c:v>Waldo</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Sheet1!$C$13</c:f>
              <c:numCache>
                <c:formatCode>0</c:formatCode>
                <c:ptCount val="1"/>
                <c:pt idx="0">
                  <c:v>8</c:v>
                </c:pt>
              </c:numCache>
            </c:numRef>
          </c:val>
        </c:ser>
        <c:ser>
          <c:idx val="12"/>
          <c:order val="6"/>
          <c:tx>
            <c:strRef>
              <c:f>Sheet1!$B$14</c:f>
              <c:strCache>
                <c:ptCount val="1"/>
                <c:pt idx="0">
                  <c:v>York</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Sheet1!$C$14</c:f>
              <c:numCache>
                <c:formatCode>0</c:formatCode>
                <c:ptCount val="1"/>
                <c:pt idx="0">
                  <c:v>112</c:v>
                </c:pt>
              </c:numCache>
            </c:numRef>
          </c:val>
        </c:ser>
        <c:dLbls>
          <c:dLblPos val="outEnd"/>
          <c:showLegendKey val="0"/>
          <c:showVal val="1"/>
          <c:showCatName val="0"/>
          <c:showSerName val="0"/>
          <c:showPercent val="0"/>
          <c:showBubbleSize val="0"/>
        </c:dLbls>
        <c:gapWidth val="219"/>
        <c:overlap val="-27"/>
        <c:axId val="32015104"/>
        <c:axId val="32016640"/>
        <c:extLst>
          <c:ext xmlns:c15="http://schemas.microsoft.com/office/drawing/2012/chart" uri="{02D57815-91ED-43cb-92C2-25804820EDAC}">
            <c15:filteredBarSeries>
              <c15:ser>
                <c:idx val="1"/>
                <c:order val="1"/>
                <c:tx>
                  <c:strRef>
                    <c:extLst>
                      <c:ext uri="{02D57815-91ED-43cb-92C2-25804820EDAC}">
                        <c15:formulaRef>
                          <c15:sqref>Sheet1!$B$3</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Sheet1!$C$3</c15:sqref>
                        </c15:formulaRef>
                      </c:ext>
                    </c:extLst>
                    <c:numCache>
                      <c:formatCode>0</c:formatCode>
                      <c:ptCount val="1"/>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Sheet1!$B$4</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Sheet1!$C$4</c15:sqref>
                        </c15:formulaRef>
                      </c:ext>
                    </c:extLst>
                    <c:numCache>
                      <c:formatCode>General</c:formatCode>
                      <c:ptCount val="1"/>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Sheet1!$B$6</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Sheet1!$C$6</c15:sqref>
                        </c15:formulaRef>
                      </c:ext>
                    </c:extLst>
                    <c:numCache>
                      <c:formatCode>0</c:formatCode>
                      <c:ptCount val="1"/>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Sheet1!$B$7</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Sheet1!$C$7</c15:sqref>
                        </c15:formulaRef>
                      </c:ext>
                    </c:extLst>
                    <c:numCache>
                      <c:formatCode>0</c:formatCode>
                      <c:ptCount val="1"/>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Sheet1!$B$10</c15:sqref>
                        </c15:formulaRef>
                      </c:ext>
                    </c:extLst>
                    <c:strCache>
                      <c:ptCount val="1"/>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Sheet1!$C$10</c15:sqref>
                        </c15:formulaRef>
                      </c:ext>
                    </c:extLst>
                    <c:numCache>
                      <c:formatCode>0</c:formatCode>
                      <c:ptCount val="1"/>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Sheet1!$B$12</c15:sqref>
                        </c15:formulaRef>
                      </c:ext>
                    </c:extLst>
                    <c:strCache>
                      <c:ptCount val="1"/>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Sheet1!$C$12</c15:sqref>
                        </c15:formulaRef>
                      </c:ext>
                    </c:extLst>
                    <c:numCache>
                      <c:formatCode>0</c:formatCode>
                      <c:ptCount val="1"/>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Sheet1!$B$15</c15:sqref>
                        </c15:formulaRef>
                      </c:ext>
                    </c:extLst>
                    <c:strCache>
                      <c:ptCount val="1"/>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Sheet1!$C$15</c15:sqref>
                        </c15:formulaRef>
                      </c:ext>
                    </c:extLst>
                    <c:numCache>
                      <c:formatCode>0</c:formatCode>
                      <c:ptCount val="1"/>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Sheet1!$B$16</c15:sqref>
                        </c15:formulaRef>
                      </c:ext>
                    </c:extLst>
                    <c:strCache>
                      <c:ptCount val="1"/>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Sheet1!$C$16</c15:sqref>
                        </c15:formulaRef>
                      </c:ext>
                    </c:extLst>
                    <c:numCache>
                      <c:formatCode>0</c:formatCode>
                      <c:ptCount val="1"/>
                    </c:numCache>
                  </c:numRef>
                </c:val>
              </c15:ser>
            </c15:filteredBarSeries>
          </c:ext>
        </c:extLst>
      </c:barChart>
      <c:catAx>
        <c:axId val="3201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16640"/>
        <c:crosses val="autoZero"/>
        <c:auto val="1"/>
        <c:lblAlgn val="ctr"/>
        <c:lblOffset val="100"/>
        <c:noMultiLvlLbl val="0"/>
      </c:catAx>
      <c:valAx>
        <c:axId val="32016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1510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smtClean="0">
                <a:solidFill>
                  <a:schemeClr val="tx1"/>
                </a:solidFill>
                <a:latin typeface="Times New Roman" panose="02020603050405020304" pitchFamily="18" charset="0"/>
                <a:cs typeface="Times New Roman" panose="02020603050405020304" pitchFamily="18" charset="0"/>
              </a:rPr>
              <a:t>Case Managers,</a:t>
            </a:r>
            <a:r>
              <a:rPr lang="en-US" sz="1600" baseline="0" dirty="0" smtClean="0">
                <a:solidFill>
                  <a:schemeClr val="tx1"/>
                </a:solidFill>
                <a:latin typeface="Times New Roman" panose="02020603050405020304" pitchFamily="18" charset="0"/>
                <a:cs typeface="Times New Roman" panose="02020603050405020304" pitchFamily="18" charset="0"/>
              </a:rPr>
              <a:t> </a:t>
            </a:r>
            <a:r>
              <a:rPr lang="en-US" sz="1600" baseline="0" dirty="0">
                <a:solidFill>
                  <a:schemeClr val="tx1"/>
                </a:solidFill>
                <a:latin typeface="Times New Roman" panose="02020603050405020304" pitchFamily="18" charset="0"/>
                <a:cs typeface="Times New Roman" panose="02020603050405020304" pitchFamily="18" charset="0"/>
              </a:rPr>
              <a:t>Direct Support Staff, Guardians, Family, and Support </a:t>
            </a:r>
            <a:r>
              <a:rPr lang="en-US" sz="1600" baseline="0" dirty="0" smtClean="0">
                <a:solidFill>
                  <a:schemeClr val="tx1"/>
                </a:solidFill>
                <a:latin typeface="Times New Roman" panose="02020603050405020304" pitchFamily="18" charset="0"/>
                <a:cs typeface="Times New Roman" panose="02020603050405020304" pitchFamily="18" charset="0"/>
              </a:rPr>
              <a:t>Staff n=486</a:t>
            </a:r>
            <a:endParaRPr lang="en-US" sz="1600"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tx>
            <c:strRef>
              <c:f>'Provider DSP, CM etc. '!$B$2</c:f>
              <c:strCache>
                <c:ptCount val="1"/>
                <c:pt idx="0">
                  <c:v>Androscoggin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c:f>
              <c:numCache>
                <c:formatCode>General</c:formatCode>
                <c:ptCount val="1"/>
                <c:pt idx="0">
                  <c:v>28</c:v>
                </c:pt>
              </c:numCache>
            </c:numRef>
          </c:val>
        </c:ser>
        <c:ser>
          <c:idx val="2"/>
          <c:order val="1"/>
          <c:tx>
            <c:strRef>
              <c:f>'Provider DSP, CM etc. '!$B$4</c:f>
              <c:strCache>
                <c:ptCount val="1"/>
                <c:pt idx="0">
                  <c:v>Aroostook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'!$C$4</c:f>
              <c:numCache>
                <c:formatCode>General</c:formatCode>
                <c:ptCount val="1"/>
                <c:pt idx="0">
                  <c:v>37</c:v>
                </c:pt>
              </c:numCache>
            </c:numRef>
          </c:val>
        </c:ser>
        <c:ser>
          <c:idx val="5"/>
          <c:order val="2"/>
          <c:tx>
            <c:strRef>
              <c:f>'Provider DSP, CM etc. '!$B$7</c:f>
              <c:strCache>
                <c:ptCount val="1"/>
                <c:pt idx="0">
                  <c:v>Cumberland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'!$C$7</c:f>
              <c:numCache>
                <c:formatCode>General</c:formatCode>
                <c:ptCount val="1"/>
                <c:pt idx="0">
                  <c:v>56</c:v>
                </c:pt>
              </c:numCache>
            </c:numRef>
          </c:val>
        </c:ser>
        <c:ser>
          <c:idx val="9"/>
          <c:order val="3"/>
          <c:tx>
            <c:strRef>
              <c:f>'Provider DSP, CM etc. '!$B$11</c:f>
              <c:strCache>
                <c:ptCount val="1"/>
                <c:pt idx="0">
                  <c:v>Franklin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'!$C$11</c:f>
              <c:numCache>
                <c:formatCode>General</c:formatCode>
                <c:ptCount val="1"/>
                <c:pt idx="0">
                  <c:v>20</c:v>
                </c:pt>
              </c:numCache>
            </c:numRef>
          </c:val>
        </c:ser>
        <c:ser>
          <c:idx val="10"/>
          <c:order val="4"/>
          <c:tx>
            <c:strRef>
              <c:f>'Provider DSP, CM etc. '!$B$12</c:f>
              <c:strCache>
                <c:ptCount val="1"/>
                <c:pt idx="0">
                  <c:v>Kennebec</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'!$C$12</c:f>
              <c:numCache>
                <c:formatCode>General</c:formatCode>
                <c:ptCount val="1"/>
                <c:pt idx="0">
                  <c:v>16</c:v>
                </c:pt>
              </c:numCache>
            </c:numRef>
          </c:val>
        </c:ser>
        <c:ser>
          <c:idx val="12"/>
          <c:order val="5"/>
          <c:tx>
            <c:strRef>
              <c:f>'Provider DSP, CM etc. '!$B$14</c:f>
              <c:strCache>
                <c:ptCount val="1"/>
                <c:pt idx="0">
                  <c:v>Oxford</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'!$C$14</c:f>
              <c:numCache>
                <c:formatCode>General</c:formatCode>
                <c:ptCount val="1"/>
                <c:pt idx="0">
                  <c:v>64</c:v>
                </c:pt>
              </c:numCache>
            </c:numRef>
          </c:val>
        </c:ser>
        <c:ser>
          <c:idx val="15"/>
          <c:order val="6"/>
          <c:tx>
            <c:strRef>
              <c:f>'Provider DSP, CM etc. '!$B$17</c:f>
              <c:strCache>
                <c:ptCount val="1"/>
                <c:pt idx="0">
                  <c:v>Penobscot</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'!$C$17</c:f>
              <c:numCache>
                <c:formatCode>General</c:formatCode>
                <c:ptCount val="1"/>
                <c:pt idx="0">
                  <c:v>95</c:v>
                </c:pt>
              </c:numCache>
            </c:numRef>
          </c:val>
        </c:ser>
        <c:ser>
          <c:idx val="20"/>
          <c:order val="7"/>
          <c:tx>
            <c:strRef>
              <c:f>'Provider DSP, CM etc. '!$B$22</c:f>
              <c:strCache>
                <c:ptCount val="1"/>
                <c:pt idx="0">
                  <c:v>Piscataquis</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'!$C$22</c:f>
              <c:numCache>
                <c:formatCode>General</c:formatCode>
                <c:ptCount val="1"/>
                <c:pt idx="0">
                  <c:v>11</c:v>
                </c:pt>
              </c:numCache>
            </c:numRef>
          </c:val>
        </c:ser>
        <c:ser>
          <c:idx val="21"/>
          <c:order val="8"/>
          <c:tx>
            <c:strRef>
              <c:f>'Provider DSP, CM etc. '!$B$23</c:f>
              <c:strCache>
                <c:ptCount val="1"/>
                <c:pt idx="0">
                  <c:v>Somerset</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'!$C$23</c:f>
              <c:numCache>
                <c:formatCode>General</c:formatCode>
                <c:ptCount val="1"/>
                <c:pt idx="0">
                  <c:v>23</c:v>
                </c:pt>
              </c:numCache>
            </c:numRef>
          </c:val>
        </c:ser>
        <c:ser>
          <c:idx val="22"/>
          <c:order val="9"/>
          <c:tx>
            <c:strRef>
              <c:f>'Provider DSP, CM etc. '!$B$24</c:f>
              <c:strCache>
                <c:ptCount val="1"/>
                <c:pt idx="0">
                  <c:v>Statewide</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'!$C$24</c:f>
              <c:numCache>
                <c:formatCode>General</c:formatCode>
                <c:ptCount val="1"/>
                <c:pt idx="0">
                  <c:v>110</c:v>
                </c:pt>
              </c:numCache>
            </c:numRef>
          </c:val>
        </c:ser>
        <c:ser>
          <c:idx val="25"/>
          <c:order val="10"/>
          <c:tx>
            <c:strRef>
              <c:f>'Provider DSP, CM etc. '!$B$27</c:f>
              <c:strCache>
                <c:ptCount val="1"/>
                <c:pt idx="0">
                  <c:v>Washington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'!$C$27</c:f>
              <c:numCache>
                <c:formatCode>General</c:formatCode>
                <c:ptCount val="1"/>
                <c:pt idx="0">
                  <c:v>26</c:v>
                </c:pt>
              </c:numCache>
            </c:numRef>
          </c:val>
        </c:ser>
        <c:dLbls>
          <c:dLblPos val="outEnd"/>
          <c:showLegendKey val="0"/>
          <c:showVal val="1"/>
          <c:showCatName val="0"/>
          <c:showSerName val="0"/>
          <c:showPercent val="0"/>
          <c:showBubbleSize val="0"/>
        </c:dLbls>
        <c:gapWidth val="219"/>
        <c:overlap val="-27"/>
        <c:axId val="37199232"/>
        <c:axId val="37221504"/>
        <c:extLst>
          <c:ext xmlns:c15="http://schemas.microsoft.com/office/drawing/2012/chart" uri="{02D57815-91ED-43cb-92C2-25804820EDAC}">
            <c15:filteredBarSeries>
              <c15:ser>
                <c:idx val="1"/>
                <c:order val="1"/>
                <c:tx>
                  <c:strRef>
                    <c:extLst>
                      <c:ext uri="{02D57815-91ED-43cb-92C2-25804820EDAC}">
                        <c15:formulaRef>
                          <c15:sqref>'Provider DSP, CM etc. '!$B$3</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'Provider DSP, CM etc. '!$C$1</c15:sqref>
                        </c15:formulaRef>
                      </c:ext>
                    </c:extLst>
                    <c:strCache>
                      <c:ptCount val="1"/>
                      <c:pt idx="0">
                        <c:v>ATTENDANCE</c:v>
                      </c:pt>
                    </c:strCache>
                  </c:strRef>
                </c:cat>
                <c:val>
                  <c:numRef>
                    <c:extLst>
                      <c:ext uri="{02D57815-91ED-43cb-92C2-25804820EDAC}">
                        <c15:formulaRef>
                          <c15:sqref>'Provider DSP, CM etc. '!$C$3</c15:sqref>
                        </c15:formulaRef>
                      </c:ext>
                    </c:extLst>
                    <c:numCache>
                      <c:formatCode>General</c:formatCode>
                      <c:ptCount val="1"/>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'Provider DSP, CM etc. '!$B$5</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'!$C$5</c15:sqref>
                        </c15:formulaRef>
                      </c:ext>
                    </c:extLst>
                    <c:numCache>
                      <c:formatCode>General</c:formatCode>
                      <c:ptCount val="1"/>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'Provider DSP, CM etc. '!$B$6</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'!$C$6</c15:sqref>
                        </c15:formulaRef>
                      </c:ext>
                    </c:extLst>
                    <c:numCache>
                      <c:formatCode>General</c:formatCode>
                      <c:ptCount val="1"/>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'Provider DSP, CM etc. '!$B$8</c15:sqref>
                        </c15:formulaRef>
                      </c:ext>
                    </c:extLst>
                    <c:strCache>
                      <c:ptCount val="1"/>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'!$C$8</c15:sqref>
                        </c15:formulaRef>
                      </c:ext>
                    </c:extLst>
                    <c:numCache>
                      <c:formatCode>General</c:formatCode>
                      <c:ptCount val="1"/>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'Provider DSP, CM etc. '!$B$9</c15:sqref>
                        </c15:formulaRef>
                      </c:ext>
                    </c:extLst>
                    <c:strCache>
                      <c:ptCount val="1"/>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'!$C$9</c15:sqref>
                        </c15:formulaRef>
                      </c:ext>
                    </c:extLst>
                    <c:numCache>
                      <c:formatCode>General</c:formatCode>
                      <c:ptCount val="1"/>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'Provider DSP, CM etc. '!$B$10</c15:sqref>
                        </c15:formulaRef>
                      </c:ext>
                    </c:extLst>
                    <c:strCache>
                      <c:ptCount val="1"/>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'!$C$10</c15:sqref>
                        </c15:formulaRef>
                      </c:ext>
                    </c:extLst>
                    <c:numCache>
                      <c:formatCode>General</c:formatCode>
                      <c:ptCount val="1"/>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'Provider DSP, CM etc. '!$B$13</c15:sqref>
                        </c15:formulaRef>
                      </c:ext>
                    </c:extLst>
                    <c:strCache>
                      <c:ptCount val="1"/>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'!$C$13</c15:sqref>
                        </c15:formulaRef>
                      </c:ext>
                    </c:extLst>
                    <c:numCache>
                      <c:formatCode>General</c:formatCode>
                      <c:ptCount val="1"/>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'Provider DSP, CM etc. '!$B$15</c15:sqref>
                        </c15:formulaRef>
                      </c:ext>
                    </c:extLst>
                    <c:strCache>
                      <c:ptCount val="1"/>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'!$C$15</c15:sqref>
                        </c15:formulaRef>
                      </c:ext>
                    </c:extLst>
                    <c:numCache>
                      <c:formatCode>General</c:formatCode>
                      <c:ptCount val="1"/>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'Provider DSP, CM etc. '!$B$16</c15:sqref>
                        </c15:formulaRef>
                      </c:ext>
                    </c:extLst>
                    <c:strCache>
                      <c:ptCount val="1"/>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'!$C$16</c15:sqref>
                        </c15:formulaRef>
                      </c:ext>
                    </c:extLst>
                    <c:numCache>
                      <c:formatCode>General</c:formatCode>
                      <c:ptCount val="1"/>
                    </c:numCache>
                  </c:numRef>
                </c:val>
              </c15:ser>
            </c15:filteredBarSeries>
            <c15:filteredBarSeries>
              <c15:ser>
                <c:idx val="16"/>
                <c:order val="16"/>
                <c:tx>
                  <c:strRef>
                    <c:extLst xmlns:c15="http://schemas.microsoft.com/office/drawing/2012/chart">
                      <c:ext xmlns:c15="http://schemas.microsoft.com/office/drawing/2012/chart" uri="{02D57815-91ED-43cb-92C2-25804820EDAC}">
                        <c15:formulaRef>
                          <c15:sqref>'Provider DSP, CM etc. '!$B$18</c15:sqref>
                        </c15:formulaRef>
                      </c:ext>
                    </c:extLst>
                    <c:strCache>
                      <c:ptCount val="1"/>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'!$C$18</c15:sqref>
                        </c15:formulaRef>
                      </c:ext>
                    </c:extLst>
                    <c:numCache>
                      <c:formatCode>General</c:formatCode>
                      <c:ptCount val="1"/>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'Provider DSP, CM etc. '!$B$19</c15:sqref>
                        </c15:formulaRef>
                      </c:ext>
                    </c:extLst>
                    <c:strCache>
                      <c:ptCount val="1"/>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'!$C$19</c15:sqref>
                        </c15:formulaRef>
                      </c:ext>
                    </c:extLst>
                    <c:numCache>
                      <c:formatCode>General</c:formatCode>
                      <c:ptCount val="1"/>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'Provider DSP, CM etc. '!$B$20</c15:sqref>
                        </c15:formulaRef>
                      </c:ext>
                    </c:extLst>
                    <c:strCache>
                      <c:ptCount val="1"/>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'!$C$20</c15:sqref>
                        </c15:formulaRef>
                      </c:ext>
                    </c:extLst>
                    <c:numCache>
                      <c:formatCode>General</c:formatCode>
                      <c:ptCount val="1"/>
                    </c:numCache>
                  </c:numRef>
                </c:val>
              </c15:ser>
            </c15:filteredBarSeries>
            <c15:filteredBarSeries>
              <c15:ser>
                <c:idx val="19"/>
                <c:order val="19"/>
                <c:tx>
                  <c:strRef>
                    <c:extLst xmlns:c15="http://schemas.microsoft.com/office/drawing/2012/chart">
                      <c:ext xmlns:c15="http://schemas.microsoft.com/office/drawing/2012/chart" uri="{02D57815-91ED-43cb-92C2-25804820EDAC}">
                        <c15:formulaRef>
                          <c15:sqref>'Provider DSP, CM etc. '!$B$21</c15:sqref>
                        </c15:formulaRef>
                      </c:ext>
                    </c:extLst>
                    <c:strCache>
                      <c:ptCount val="1"/>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'!$C$21</c15:sqref>
                        </c15:formulaRef>
                      </c:ext>
                    </c:extLst>
                    <c:numCache>
                      <c:formatCode>General</c:formatCode>
                      <c:ptCount val="1"/>
                    </c:numCache>
                  </c:numRef>
                </c:val>
              </c15:ser>
            </c15:filteredBarSeries>
            <c15:filteredBarSeries>
              <c15:ser>
                <c:idx val="23"/>
                <c:order val="23"/>
                <c:tx>
                  <c:strRef>
                    <c:extLst xmlns:c15="http://schemas.microsoft.com/office/drawing/2012/chart">
                      <c:ext xmlns:c15="http://schemas.microsoft.com/office/drawing/2012/chart" uri="{02D57815-91ED-43cb-92C2-25804820EDAC}">
                        <c15:formulaRef>
                          <c15:sqref>'Provider DSP, CM etc. '!$B$25</c15:sqref>
                        </c15:formulaRef>
                      </c:ext>
                    </c:extLst>
                    <c:strCache>
                      <c:ptCount val="1"/>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'!$C$25</c15:sqref>
                        </c15:formulaRef>
                      </c:ext>
                    </c:extLst>
                    <c:numCache>
                      <c:formatCode>General</c:formatCode>
                      <c:ptCount val="1"/>
                    </c:numCache>
                  </c:numRef>
                </c:val>
              </c15:ser>
            </c15:filteredBarSeries>
            <c15:filteredBarSeries>
              <c15:ser>
                <c:idx val="24"/>
                <c:order val="24"/>
                <c:tx>
                  <c:strRef>
                    <c:extLst xmlns:c15="http://schemas.microsoft.com/office/drawing/2012/chart">
                      <c:ext xmlns:c15="http://schemas.microsoft.com/office/drawing/2012/chart" uri="{02D57815-91ED-43cb-92C2-25804820EDAC}">
                        <c15:formulaRef>
                          <c15:sqref>'Provider DSP, CM etc. '!$B$26</c15:sqref>
                        </c15:formulaRef>
                      </c:ext>
                    </c:extLst>
                    <c:strCache>
                      <c:ptCount val="1"/>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'!$C$26</c15:sqref>
                        </c15:formulaRef>
                      </c:ext>
                    </c:extLst>
                    <c:numCache>
                      <c:formatCode>General</c:formatCode>
                      <c:ptCount val="1"/>
                    </c:numCache>
                  </c:numRef>
                </c:val>
              </c15:ser>
            </c15:filteredBarSeries>
          </c:ext>
        </c:extLst>
      </c:barChart>
      <c:catAx>
        <c:axId val="3719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21504"/>
        <c:crosses val="autoZero"/>
        <c:auto val="1"/>
        <c:lblAlgn val="ctr"/>
        <c:lblOffset val="100"/>
        <c:noMultiLvlLbl val="0"/>
      </c:catAx>
      <c:valAx>
        <c:axId val="37221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19923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40B5B-E3C0-2A47-BE6E-DE4059EA59FB}" type="datetimeFigureOut">
              <a:rPr lang="en-US" smtClean="0"/>
              <a:t>11/30/2016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5EB24-950C-4743-91F7-2A436F9706AC}" type="slidenum">
              <a:rPr lang="en-US" smtClean="0"/>
              <a:t>‹#›</a:t>
            </a:fld>
            <a:endParaRPr lang="en-US" dirty="0"/>
          </a:p>
        </p:txBody>
      </p:sp>
    </p:spTree>
    <p:extLst>
      <p:ext uri="{BB962C8B-B14F-4D97-AF65-F5344CB8AC3E}">
        <p14:creationId xmlns:p14="http://schemas.microsoft.com/office/powerpoint/2010/main" val="6801520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5EB24-950C-4743-91F7-2A436F9706AC}" type="slidenum">
              <a:rPr lang="en-US" smtClean="0"/>
              <a:t>3</a:t>
            </a:fld>
            <a:endParaRPr lang="en-US" dirty="0"/>
          </a:p>
        </p:txBody>
      </p:sp>
    </p:spTree>
    <p:extLst>
      <p:ext uri="{BB962C8B-B14F-4D97-AF65-F5344CB8AC3E}">
        <p14:creationId xmlns:p14="http://schemas.microsoft.com/office/powerpoint/2010/main" val="183548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104011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138554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144195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42061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270721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2092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28887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4307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81554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92863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C63C4-5AE3-A04C-A7AB-F6DB175CF4BC}" type="datetimeFigureOut">
              <a:rPr lang="en-US" smtClean="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48D89-C360-D545-9F3A-54DEFA3863DE}" type="slidenum">
              <a:rPr lang="en-US" smtClean="0"/>
              <a:t>‹#›</a:t>
            </a:fld>
            <a:endParaRPr lang="en-US" dirty="0"/>
          </a:p>
        </p:txBody>
      </p:sp>
    </p:spTree>
    <p:extLst>
      <p:ext uri="{BB962C8B-B14F-4D97-AF65-F5344CB8AC3E}">
        <p14:creationId xmlns:p14="http://schemas.microsoft.com/office/powerpoint/2010/main" val="302496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C63C4-5AE3-A04C-A7AB-F6DB175CF4BC}" type="datetimeFigureOut">
              <a:rPr lang="en-US" smtClean="0"/>
              <a:t>11/30/2016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48D89-C360-D545-9F3A-54DEFA3863DE}" type="slidenum">
              <a:rPr lang="en-US" smtClean="0"/>
              <a:t>‹#›</a:t>
            </a:fld>
            <a:endParaRPr lang="en-US" dirty="0"/>
          </a:p>
        </p:txBody>
      </p:sp>
    </p:spTree>
    <p:extLst>
      <p:ext uri="{BB962C8B-B14F-4D97-AF65-F5344CB8AC3E}">
        <p14:creationId xmlns:p14="http://schemas.microsoft.com/office/powerpoint/2010/main" val="3707575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81579"/>
            <a:ext cx="9144000" cy="78569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3768"/>
              </a:solidFill>
            </a:endParaRPr>
          </a:p>
        </p:txBody>
      </p:sp>
      <p:sp>
        <p:nvSpPr>
          <p:cNvPr id="7" name="Rectangle 6"/>
          <p:cNvSpPr/>
          <p:nvPr/>
        </p:nvSpPr>
        <p:spPr>
          <a:xfrm>
            <a:off x="0" y="0"/>
            <a:ext cx="9144000" cy="78569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3768"/>
              </a:solidFill>
            </a:endParaRPr>
          </a:p>
        </p:txBody>
      </p:sp>
      <p:sp>
        <p:nvSpPr>
          <p:cNvPr id="8" name="TextBox 7"/>
          <p:cNvSpPr txBox="1"/>
          <p:nvPr/>
        </p:nvSpPr>
        <p:spPr>
          <a:xfrm>
            <a:off x="1381276" y="2873917"/>
            <a:ext cx="6822947" cy="954107"/>
          </a:xfrm>
          <a:prstGeom prst="rect">
            <a:avLst/>
          </a:prstGeom>
          <a:noFill/>
        </p:spPr>
        <p:txBody>
          <a:bodyPr wrap="square" rtlCol="0">
            <a:spAutoFit/>
          </a:bodyPr>
          <a:lstStyle/>
          <a:p>
            <a:pPr algn="ctr"/>
            <a:r>
              <a:rPr lang="en-US" sz="2800" dirty="0" smtClean="0">
                <a:solidFill>
                  <a:srgbClr val="1B3768"/>
                </a:solidFill>
                <a:latin typeface="Neutraface Text Demi"/>
                <a:cs typeface="Neutraface Text Demi"/>
              </a:rPr>
              <a:t>State Innovation Model (SIM)</a:t>
            </a:r>
          </a:p>
          <a:p>
            <a:pPr algn="ctr"/>
            <a:r>
              <a:rPr lang="en-US" sz="2800" b="1" u="sng" dirty="0"/>
              <a:t>I/DD Provider Workforce Development</a:t>
            </a:r>
            <a:endParaRPr lang="en-US" sz="2800" dirty="0">
              <a:solidFill>
                <a:srgbClr val="1B3768"/>
              </a:solidFill>
              <a:latin typeface="Neutraface Text Demi"/>
              <a:cs typeface="Neutraface Text Demi"/>
            </a:endParaRPr>
          </a:p>
        </p:txBody>
      </p:sp>
      <p:sp>
        <p:nvSpPr>
          <p:cNvPr id="9" name="TextBox 8"/>
          <p:cNvSpPr txBox="1"/>
          <p:nvPr/>
        </p:nvSpPr>
        <p:spPr>
          <a:xfrm>
            <a:off x="0" y="4352026"/>
            <a:ext cx="9144000" cy="1631216"/>
          </a:xfrm>
          <a:prstGeom prst="rect">
            <a:avLst/>
          </a:prstGeom>
          <a:noFill/>
        </p:spPr>
        <p:txBody>
          <a:bodyPr wrap="square" rtlCol="0">
            <a:spAutoFit/>
          </a:bodyPr>
          <a:lstStyle/>
          <a:p>
            <a:pPr algn="ctr"/>
            <a:r>
              <a:rPr lang="en-US" sz="2000" dirty="0" smtClean="0">
                <a:solidFill>
                  <a:srgbClr val="1B3768"/>
                </a:solidFill>
                <a:latin typeface="Neutraface Text Light"/>
                <a:cs typeface="Neutraface Text Light"/>
              </a:rPr>
              <a:t>Nancy Cronin					Todd Goodwin</a:t>
            </a:r>
          </a:p>
          <a:p>
            <a:pPr algn="ctr"/>
            <a:r>
              <a:rPr lang="en-US" sz="2000" dirty="0" smtClean="0">
                <a:solidFill>
                  <a:srgbClr val="1B3768"/>
                </a:solidFill>
                <a:latin typeface="Neutraface Text Light"/>
                <a:cs typeface="Neutraface Text Light"/>
              </a:rPr>
              <a:t>Executive Director					Executive Director</a:t>
            </a:r>
          </a:p>
          <a:p>
            <a:pPr algn="ctr"/>
            <a:r>
              <a:rPr lang="en-US" sz="2000" dirty="0" smtClean="0">
                <a:solidFill>
                  <a:srgbClr val="1B3768"/>
                </a:solidFill>
                <a:latin typeface="Neutraface Text Light"/>
                <a:cs typeface="Neutraface Text Light"/>
              </a:rPr>
              <a:t>Maine Dev Disabilities Council  				Community Partnership Inc.</a:t>
            </a:r>
          </a:p>
          <a:p>
            <a:pPr algn="ctr"/>
            <a:endParaRPr lang="en-US" sz="2000" dirty="0" smtClean="0">
              <a:solidFill>
                <a:srgbClr val="1B3768"/>
              </a:solidFill>
              <a:latin typeface="Neutraface Text Light"/>
              <a:cs typeface="Neutraface Text Light"/>
            </a:endParaRPr>
          </a:p>
          <a:p>
            <a:pPr algn="ctr"/>
            <a:r>
              <a:rPr lang="en-US" sz="2000" dirty="0" smtClean="0">
                <a:solidFill>
                  <a:srgbClr val="1B3768"/>
                </a:solidFill>
                <a:latin typeface="Neutraface Text Light"/>
                <a:cs typeface="Neutraface Text Light"/>
              </a:rPr>
              <a:t>December 6, 2016</a:t>
            </a:r>
            <a:endParaRPr lang="en-US" sz="2000" dirty="0">
              <a:solidFill>
                <a:srgbClr val="1B3768"/>
              </a:solidFill>
              <a:latin typeface="Neutraface Text Light"/>
              <a:cs typeface="Neutraface Text Light"/>
            </a:endParaRPr>
          </a:p>
        </p:txBody>
      </p:sp>
      <p:pic>
        <p:nvPicPr>
          <p:cNvPr id="1026" name="Picture 2" descr="C:\Users\alan.henry\Desktop\rackspace\Communications\sim logo_final_1i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103" y="1413162"/>
            <a:ext cx="3247794" cy="123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15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7" name="Title 1"/>
          <p:cNvSpPr txBox="1">
            <a:spLocks/>
          </p:cNvSpPr>
          <p:nvPr/>
        </p:nvSpPr>
        <p:spPr>
          <a:xfrm>
            <a:off x="2046473" y="3037911"/>
            <a:ext cx="569206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Times New Roman" panose="02020603050405020304" pitchFamily="18" charset="0"/>
                <a:cs typeface="Times New Roman" panose="02020603050405020304" pitchFamily="18" charset="0"/>
              </a:rPr>
              <a:t>Lessons Learned/Survey Results</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218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Perceived Barriers in Implementing Changes?</a:t>
            </a:r>
            <a:endParaRPr lang="en-US" sz="2800" dirty="0">
              <a:solidFill>
                <a:schemeClr val="bg1"/>
              </a:solidFill>
              <a:latin typeface="Neutraface Text Book"/>
              <a:cs typeface="Neutraface Text Book"/>
            </a:endParaRPr>
          </a:p>
        </p:txBody>
      </p:sp>
      <p:sp>
        <p:nvSpPr>
          <p:cNvPr id="8" name="Content Placeholder 2"/>
          <p:cNvSpPr txBox="1">
            <a:spLocks/>
          </p:cNvSpPr>
          <p:nvPr/>
        </p:nvSpPr>
        <p:spPr>
          <a:xfrm>
            <a:off x="878826" y="1478915"/>
            <a:ext cx="7168896" cy="47962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“Cost, Lack of support”</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“Reimbursement issues, Lack of being listened to from many providers”</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“Patient compliance” </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“Lack of insurance, cost, no dental available – consumer receives Social Security and can’t afford dental”</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“Lack of services in the area, only one psychiatrist. No dentist that accepts MaineCare, lack of adaptive equipment”</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“There is all together not enough money set aside for the social work, caretakers, and healthcare. All of those things are barriers but I will do my best to work around it”</a:t>
            </a:r>
            <a:endParaRPr lang="en-US" sz="2000" dirty="0">
              <a:solidFill>
                <a:schemeClr val="tx1"/>
              </a:solidFill>
            </a:endParaRPr>
          </a:p>
        </p:txBody>
      </p:sp>
    </p:spTree>
    <p:extLst>
      <p:ext uri="{BB962C8B-B14F-4D97-AF65-F5344CB8AC3E}">
        <p14:creationId xmlns:p14="http://schemas.microsoft.com/office/powerpoint/2010/main" val="151455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954107"/>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Information gained changed the way you deliver care to patients?</a:t>
            </a:r>
            <a:endParaRPr lang="en-US" sz="2800" dirty="0">
              <a:solidFill>
                <a:schemeClr val="bg1"/>
              </a:solidFill>
              <a:latin typeface="Neutraface Text Book"/>
              <a:cs typeface="Neutraface Text Book"/>
            </a:endParaRPr>
          </a:p>
        </p:txBody>
      </p:sp>
      <p:sp>
        <p:nvSpPr>
          <p:cNvPr id="8" name="Content Placeholder 2"/>
          <p:cNvSpPr txBox="1">
            <a:spLocks/>
          </p:cNvSpPr>
          <p:nvPr/>
        </p:nvSpPr>
        <p:spPr>
          <a:xfrm>
            <a:off x="968433" y="1696021"/>
            <a:ext cx="7207134" cy="5198564"/>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spcBef>
                <a:spcPts val="1000"/>
              </a:spcBef>
              <a:buFont typeface="Wingdings" panose="05000000000000000000" pitchFamily="2" charset="2"/>
              <a:buChar char="Ø"/>
            </a:pPr>
            <a:r>
              <a:rPr lang="en-US" dirty="0" smtClean="0">
                <a:solidFill>
                  <a:schemeClr val="tx1"/>
                </a:solidFill>
                <a:latin typeface="Times New Roman" panose="02020603050405020304" pitchFamily="18" charset="0"/>
                <a:cs typeface="Times New Roman" panose="02020603050405020304" pitchFamily="18" charset="0"/>
              </a:rPr>
              <a:t>90% of attendees agreed that this training would change the way that they provided care, (participant comments).</a:t>
            </a:r>
          </a:p>
          <a:p>
            <a:pPr marL="628650" lvl="1" indent="-342900" algn="l">
              <a:spcBef>
                <a:spcPts val="100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“Yes, there are so many amazing points made”</a:t>
            </a:r>
          </a:p>
          <a:p>
            <a:pPr marL="628650" lvl="1" indent="-342900" algn="l">
              <a:spcBef>
                <a:spcPts val="100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“Yes, absolutely”</a:t>
            </a:r>
          </a:p>
          <a:p>
            <a:pPr marL="628650" lvl="1" indent="-342900" algn="l">
              <a:spcBef>
                <a:spcPts val="100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“Yes, be more aware of pain management”</a:t>
            </a:r>
          </a:p>
          <a:p>
            <a:pPr marL="628650" lvl="1" indent="-342900" algn="l">
              <a:spcBef>
                <a:spcPts val="100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“Yes, I will be more caring and compassionate”</a:t>
            </a:r>
          </a:p>
          <a:p>
            <a:pPr marL="628650" lvl="1" indent="-342900" algn="l">
              <a:spcBef>
                <a:spcPts val="100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“Yes, it will influence me but no change since I am not practicing”</a:t>
            </a:r>
          </a:p>
          <a:p>
            <a:pPr marL="628650" lvl="1" indent="-342900" algn="l">
              <a:spcBef>
                <a:spcPts val="100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“Yes, just knowing to include a better physical exam when patients have a poorer communication and ask questions that are important to their health, including sexual health. This </a:t>
            </a:r>
            <a:br>
              <a:rPr lang="en-US" sz="2000" dirty="0" smtClean="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talk opened up eyes to a misconception I had made”</a:t>
            </a:r>
          </a:p>
          <a:p>
            <a:pPr marL="628650" lvl="1" indent="-342900" algn="l">
              <a:spcBef>
                <a:spcPts val="1000"/>
              </a:spcBef>
              <a:buFontTx/>
              <a:buChar char="−"/>
            </a:pP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“Yes, Making sure to look a the patient as a patient and </a:t>
            </a:r>
            <a:b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not a disability”</a:t>
            </a:r>
            <a:endParaRPr lang="en-US" dirty="0" smtClean="0">
              <a:solidFill>
                <a:schemeClr val="tx1"/>
              </a:solidFill>
            </a:endParaRPr>
          </a:p>
          <a:p>
            <a:pPr marL="457200" indent="-457200" algn="l">
              <a:buFont typeface="Wingdings" panose="05000000000000000000" pitchFamily="2" charset="2"/>
              <a:buChar char="Ø"/>
            </a:pPr>
            <a:endParaRPr lang="en-US" dirty="0" smtClean="0">
              <a:solidFill>
                <a:schemeClr val="tx1"/>
              </a:solidFill>
            </a:endParaRPr>
          </a:p>
          <a:p>
            <a:pPr algn="l"/>
            <a:r>
              <a:rPr lang="en-US" dirty="0" smtClean="0">
                <a:solidFill>
                  <a:schemeClr val="tx1"/>
                </a:solidFill>
              </a:rPr>
              <a:t>	</a:t>
            </a:r>
          </a:p>
          <a:p>
            <a:pPr marL="457200" indent="-457200" algn="l">
              <a:buFont typeface="Wingdings" panose="05000000000000000000" pitchFamily="2" charset="2"/>
              <a:buChar char="Ø"/>
            </a:pPr>
            <a:endParaRPr lang="en-US" dirty="0" smtClean="0">
              <a:solidFill>
                <a:schemeClr val="tx1"/>
              </a:solidFill>
            </a:endParaRPr>
          </a:p>
          <a:p>
            <a:pPr marL="457200" indent="-457200" algn="l">
              <a:buFont typeface="Wingdings" panose="05000000000000000000" pitchFamily="2" charset="2"/>
              <a:buChar char="Ø"/>
            </a:pPr>
            <a:endParaRPr lang="en-US" dirty="0" smtClean="0">
              <a:solidFill>
                <a:schemeClr val="tx1"/>
              </a:solidFill>
            </a:endParaRPr>
          </a:p>
          <a:p>
            <a:pPr marL="457200" indent="-457200" algn="l">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911506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954107"/>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Information gained change the way you deliver care to patients?</a:t>
            </a:r>
            <a:endParaRPr lang="en-US" sz="2800" dirty="0">
              <a:solidFill>
                <a:schemeClr val="bg1"/>
              </a:solidFill>
              <a:latin typeface="Neutraface Text Book"/>
              <a:cs typeface="Neutraface Text Book"/>
            </a:endParaRPr>
          </a:p>
        </p:txBody>
      </p:sp>
      <p:sp>
        <p:nvSpPr>
          <p:cNvPr id="8" name="Content Placeholder 2"/>
          <p:cNvSpPr txBox="1">
            <a:spLocks/>
          </p:cNvSpPr>
          <p:nvPr/>
        </p:nvSpPr>
        <p:spPr>
          <a:xfrm>
            <a:off x="1169970" y="1845728"/>
            <a:ext cx="6568563" cy="462346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10% of attendees stated that this would </a:t>
            </a:r>
            <a:r>
              <a:rPr lang="en-US" sz="2000" b="1" dirty="0" smtClean="0">
                <a:solidFill>
                  <a:schemeClr val="tx1"/>
                </a:solidFill>
                <a:latin typeface="Times New Roman" panose="02020603050405020304" pitchFamily="18" charset="0"/>
                <a:cs typeface="Times New Roman" panose="02020603050405020304" pitchFamily="18" charset="0"/>
              </a:rPr>
              <a:t>NOT </a:t>
            </a:r>
            <a:r>
              <a:rPr lang="en-US" sz="2000" dirty="0" smtClean="0">
                <a:solidFill>
                  <a:schemeClr val="tx1"/>
                </a:solidFill>
                <a:latin typeface="Times New Roman" panose="02020603050405020304" pitchFamily="18" charset="0"/>
                <a:cs typeface="Times New Roman" panose="02020603050405020304" pitchFamily="18" charset="0"/>
              </a:rPr>
              <a:t>change the way that they provided care.</a:t>
            </a:r>
          </a:p>
          <a:p>
            <a:pPr marL="571500" lvl="1" indent="-342900" algn="l">
              <a:spcBef>
                <a:spcPts val="1800"/>
              </a:spcBef>
              <a:buFont typeface="Times New Roman" panose="02020603050405020304" pitchFamily="18" charset="0"/>
              <a:buChar char="-"/>
            </a:pPr>
            <a:r>
              <a:rPr lang="en-US" sz="2000" dirty="0" smtClean="0">
                <a:solidFill>
                  <a:schemeClr val="tx1"/>
                </a:solidFill>
                <a:latin typeface="Times New Roman" panose="02020603050405020304" pitchFamily="18" charset="0"/>
                <a:cs typeface="Times New Roman" panose="02020603050405020304" pitchFamily="18" charset="0"/>
              </a:rPr>
              <a:t>“No, it just reinforces the care I give”</a:t>
            </a:r>
          </a:p>
          <a:p>
            <a:pPr marL="571500" lvl="1" indent="-342900" algn="l">
              <a:spcBef>
                <a:spcPts val="1800"/>
              </a:spcBef>
              <a:buFont typeface="Times New Roman" panose="02020603050405020304" pitchFamily="18" charset="0"/>
              <a:buChar char="-"/>
            </a:pPr>
            <a:r>
              <a:rPr lang="en-US" sz="2000" dirty="0" smtClean="0">
                <a:solidFill>
                  <a:schemeClr val="tx1"/>
                </a:solidFill>
                <a:latin typeface="Times New Roman" panose="02020603050405020304" pitchFamily="18" charset="0"/>
                <a:cs typeface="Times New Roman" panose="02020603050405020304" pitchFamily="18" charset="0"/>
              </a:rPr>
              <a:t>“Not directly, but it was very interesting”</a:t>
            </a:r>
          </a:p>
          <a:p>
            <a:pPr marL="571500" lvl="1" indent="-342900" algn="l">
              <a:spcBef>
                <a:spcPts val="1800"/>
              </a:spcBef>
              <a:buFont typeface="Times New Roman" panose="02020603050405020304" pitchFamily="18" charset="0"/>
              <a:buChar char="-"/>
            </a:pPr>
            <a:r>
              <a:rPr lang="en-US" sz="2000" dirty="0" smtClean="0">
                <a:solidFill>
                  <a:schemeClr val="tx1"/>
                </a:solidFill>
                <a:latin typeface="Times New Roman" panose="02020603050405020304" pitchFamily="18" charset="0"/>
                <a:cs typeface="Times New Roman" panose="02020603050405020304" pitchFamily="18" charset="0"/>
              </a:rPr>
              <a:t>“Not especially, it is common sense”</a:t>
            </a:r>
          </a:p>
          <a:p>
            <a:pPr marL="457200" indent="-457200" algn="l">
              <a:lnSpc>
                <a:spcPct val="150000"/>
              </a:lnSpc>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1862479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3 Month Follow Up</a:t>
            </a:r>
            <a:endParaRPr lang="en-US" sz="2800" dirty="0">
              <a:solidFill>
                <a:schemeClr val="bg1"/>
              </a:solidFill>
              <a:latin typeface="Neutraface Text Book"/>
              <a:cs typeface="Neutraface Text Book"/>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89" y="1497704"/>
            <a:ext cx="7165223" cy="5038344"/>
          </a:xfrm>
          <a:prstGeom prst="rect">
            <a:avLst/>
          </a:prstGeom>
        </p:spPr>
      </p:pic>
    </p:spTree>
    <p:extLst>
      <p:ext uri="{BB962C8B-B14F-4D97-AF65-F5344CB8AC3E}">
        <p14:creationId xmlns:p14="http://schemas.microsoft.com/office/powerpoint/2010/main" val="1671153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3 Month Follow Up</a:t>
            </a:r>
            <a:endParaRPr lang="en-US" sz="2800" dirty="0">
              <a:solidFill>
                <a:schemeClr val="bg1"/>
              </a:solidFill>
              <a:latin typeface="Neutraface Text Book"/>
              <a:cs typeface="Neutraface Text Book"/>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900" y="1428070"/>
            <a:ext cx="7260336" cy="5107978"/>
          </a:xfrm>
          <a:prstGeom prst="rect">
            <a:avLst/>
          </a:prstGeom>
        </p:spPr>
      </p:pic>
    </p:spTree>
    <p:extLst>
      <p:ext uri="{BB962C8B-B14F-4D97-AF65-F5344CB8AC3E}">
        <p14:creationId xmlns:p14="http://schemas.microsoft.com/office/powerpoint/2010/main" val="4107089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3 Month Follow Up</a:t>
            </a:r>
            <a:endParaRPr lang="en-US" sz="2800" dirty="0">
              <a:solidFill>
                <a:schemeClr val="bg1"/>
              </a:solidFill>
              <a:latin typeface="Neutraface Text Book"/>
              <a:cs typeface="Neutraface Text Book"/>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48" y="1580000"/>
            <a:ext cx="7232904" cy="4956048"/>
          </a:xfrm>
          <a:prstGeom prst="rect">
            <a:avLst/>
          </a:prstGeom>
        </p:spPr>
      </p:pic>
    </p:spTree>
    <p:extLst>
      <p:ext uri="{BB962C8B-B14F-4D97-AF65-F5344CB8AC3E}">
        <p14:creationId xmlns:p14="http://schemas.microsoft.com/office/powerpoint/2010/main" val="1303116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707886"/>
          </a:xfrm>
          <a:prstGeom prst="rect">
            <a:avLst/>
          </a:prstGeom>
          <a:noFill/>
        </p:spPr>
        <p:txBody>
          <a:bodyPr wrap="square" rtlCol="0">
            <a:spAutoFit/>
          </a:bodyPr>
          <a:lstStyle/>
          <a:p>
            <a:pPr algn="ctr"/>
            <a:r>
              <a:rPr lang="en-US" sz="2000" dirty="0" smtClean="0">
                <a:solidFill>
                  <a:schemeClr val="bg1"/>
                </a:solidFill>
                <a:latin typeface="Neutraface Text Book"/>
                <a:cs typeface="Neutraface Text Book"/>
              </a:rPr>
              <a:t>Comments:  If you made changes to how you care for your patients with I/DD, do you believe that these changes have improved their care?</a:t>
            </a:r>
            <a:endParaRPr lang="en-US" sz="2000" dirty="0">
              <a:solidFill>
                <a:schemeClr val="bg1"/>
              </a:solidFill>
              <a:latin typeface="Neutraface Text Book"/>
              <a:cs typeface="Neutraface Text Book"/>
            </a:endParaRPr>
          </a:p>
        </p:txBody>
      </p:sp>
      <p:sp>
        <p:nvSpPr>
          <p:cNvPr id="7" name="Rectangle 6"/>
          <p:cNvSpPr/>
          <p:nvPr/>
        </p:nvSpPr>
        <p:spPr>
          <a:xfrm>
            <a:off x="484230" y="1647735"/>
            <a:ext cx="8028174" cy="4324261"/>
          </a:xfrm>
          <a:prstGeom prst="rect">
            <a:avLst/>
          </a:prstGeom>
        </p:spPr>
        <p:txBody>
          <a:bodyPr wrap="square">
            <a:spAutoFit/>
          </a:bodyPr>
          <a:lstStyle/>
          <a:p>
            <a:pPr marL="342900" indent="-342900">
              <a:spcBef>
                <a:spcPts val="18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“Better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communication is a very important key. I personally have focused on my listening skills as well as my body language</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spcBef>
                <a:spcPts val="18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“Asking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different questions regarding care and health/medical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issues.”</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18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“Often times changes that should be made are not carried through within group homes due to staffing changes or needs or training needs.”</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18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have had little opportunity to put changes into practice</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18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have a child with DD, I was already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sensitive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 issues of individuals with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I/DD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prior to the training</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18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feel I have a better awareness to their disabilities and therefore communicate differently to ensure the best care</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465366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707886"/>
          </a:xfrm>
          <a:prstGeom prst="rect">
            <a:avLst/>
          </a:prstGeom>
          <a:noFill/>
        </p:spPr>
        <p:txBody>
          <a:bodyPr wrap="square" rtlCol="0">
            <a:spAutoFit/>
          </a:bodyPr>
          <a:lstStyle/>
          <a:p>
            <a:pPr algn="ctr"/>
            <a:r>
              <a:rPr lang="en-US" sz="2000" dirty="0" smtClean="0">
                <a:solidFill>
                  <a:schemeClr val="bg1"/>
                </a:solidFill>
                <a:latin typeface="Neutraface Text Book"/>
                <a:cs typeface="Neutraface Text Book"/>
              </a:rPr>
              <a:t>Comments:  If you made changes to how you care for your patients with I/DD, do you believe that these changes have improved their care?</a:t>
            </a:r>
            <a:endParaRPr lang="en-US" sz="2000" dirty="0">
              <a:solidFill>
                <a:schemeClr val="bg1"/>
              </a:solidFill>
              <a:latin typeface="Neutraface Text Book"/>
              <a:cs typeface="Neutraface Text Book"/>
            </a:endParaRPr>
          </a:p>
        </p:txBody>
      </p:sp>
      <p:sp>
        <p:nvSpPr>
          <p:cNvPr id="8" name="Rectangle 7"/>
          <p:cNvSpPr/>
          <p:nvPr/>
        </p:nvSpPr>
        <p:spPr>
          <a:xfrm>
            <a:off x="525150" y="1627807"/>
            <a:ext cx="7882249" cy="4247317"/>
          </a:xfrm>
          <a:prstGeom prst="rect">
            <a:avLst/>
          </a:prstGeom>
        </p:spPr>
        <p:txBody>
          <a:bodyPr wrap="square">
            <a:spAutoFit/>
          </a:bodyPr>
          <a:lstStyle/>
          <a:p>
            <a:pPr marL="342900" indent="-342900">
              <a:spcBef>
                <a:spcPts val="12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am aware of the support services. Useful information professionally and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personally”</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12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“It has improved their care, however it is still an uphill battle to train staff in proper care techniques and to ensure they continue with proper habits”</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12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have recommended the assessment to caseworkers and several home administrators seeking better medical services. They have found the tool useful when informing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PCP or specialist of their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concerns”</a:t>
            </a:r>
            <a:r>
              <a:rPr lang="en-US" sz="2000" dirty="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1200"/>
              </a:spcBef>
              <a:buFont typeface="Wingdings" panose="05000000000000000000" pitchFamily="2" charset="2"/>
              <a:buChar char="Ø"/>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“We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support individuals with a great deal of knowledge. Season staff that have worked in field many years. We were currently supporting individuals with many of the subjects touched upon at the training but I was a great review of what we already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do”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0524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a:solidFill>
                  <a:schemeClr val="bg1"/>
                </a:solidFill>
                <a:latin typeface="Neutraface Text Book"/>
                <a:cs typeface="Neutraface Text Book"/>
              </a:rPr>
              <a:t>6</a:t>
            </a:r>
            <a:r>
              <a:rPr lang="en-US" sz="2800" dirty="0" smtClean="0">
                <a:solidFill>
                  <a:schemeClr val="bg1"/>
                </a:solidFill>
                <a:latin typeface="Neutraface Text Book"/>
                <a:cs typeface="Neutraface Text Book"/>
              </a:rPr>
              <a:t> Month Follow Up</a:t>
            </a:r>
            <a:endParaRPr lang="en-US" sz="2800" dirty="0">
              <a:solidFill>
                <a:schemeClr val="bg1"/>
              </a:solidFill>
              <a:latin typeface="Neutraface Text Book"/>
              <a:cs typeface="Neutraface Text Book"/>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157" y="1647735"/>
            <a:ext cx="7121886" cy="4589450"/>
          </a:xfrm>
          <a:prstGeom prst="rect">
            <a:avLst/>
          </a:prstGeom>
        </p:spPr>
      </p:pic>
    </p:spTree>
    <p:extLst>
      <p:ext uri="{BB962C8B-B14F-4D97-AF65-F5344CB8AC3E}">
        <p14:creationId xmlns:p14="http://schemas.microsoft.com/office/powerpoint/2010/main" val="135822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Approach</a:t>
            </a:r>
            <a:endParaRPr lang="en-US" sz="2800" dirty="0">
              <a:solidFill>
                <a:schemeClr val="bg1"/>
              </a:solidFill>
              <a:latin typeface="Neutraface Text Book"/>
              <a:cs typeface="Neutraface Text Book"/>
            </a:endParaRPr>
          </a:p>
        </p:txBody>
      </p:sp>
      <p:sp>
        <p:nvSpPr>
          <p:cNvPr id="7" name="Content Placeholder 2"/>
          <p:cNvSpPr txBox="1">
            <a:spLocks/>
          </p:cNvSpPr>
          <p:nvPr/>
        </p:nvSpPr>
        <p:spPr>
          <a:xfrm>
            <a:off x="377071" y="1682396"/>
            <a:ext cx="8546795" cy="51132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spcAft>
                <a:spcPts val="600"/>
              </a:spcAf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Background:  Medical and community professionals who work with Individuals with Developmental Disabilities (DD) do not have the information and tools needed to ensure that patients with DD have access to coordinated, comprehensive </a:t>
            </a:r>
            <a:r>
              <a:rPr lang="en-US" sz="2000" dirty="0">
                <a:latin typeface="Times New Roman" panose="02020603050405020304" pitchFamily="18" charset="0"/>
                <a:cs typeface="Times New Roman" panose="02020603050405020304" pitchFamily="18" charset="0"/>
              </a:rPr>
              <a:t>healthcare</a:t>
            </a:r>
            <a:r>
              <a:rPr lang="en-US" sz="2000" dirty="0" smtClean="0">
                <a:latin typeface="Times New Roman" panose="02020603050405020304" pitchFamily="18" charset="0"/>
                <a:cs typeface="Times New Roman" panose="02020603050405020304" pitchFamily="18" charset="0"/>
              </a:rPr>
              <a:t>.</a:t>
            </a:r>
          </a:p>
          <a:p>
            <a:pPr>
              <a:spcBef>
                <a:spcPts val="1800"/>
              </a:spcBef>
              <a:spcAft>
                <a:spcPts val="600"/>
              </a:spcAf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Approach/Hypothesis:  If medical and community professionals receive training and tools to identify behavior as an indicator of underlying medical conditions, then they will be more likely to treat co-morbid health issues earlier as opposed to automatically interpret challenging behavior as a mental health condition.</a:t>
            </a:r>
          </a:p>
          <a:p>
            <a:pPr>
              <a:spcAft>
                <a:spcPts val="600"/>
              </a:spcAft>
              <a:buFont typeface="Wingdings" panose="05000000000000000000" pitchFamily="2" charset="2"/>
              <a:buChar char="Ø"/>
            </a:pPr>
            <a:endParaRPr lang="en-US" dirty="0" smtClean="0"/>
          </a:p>
          <a:p>
            <a:pPr>
              <a:spcAft>
                <a:spcPts val="600"/>
              </a:spcAft>
              <a:buFont typeface="Wingdings" panose="05000000000000000000" pitchFamily="2" charset="2"/>
              <a:buChar char="Ø"/>
            </a:pPr>
            <a:endParaRPr lang="en-US" dirty="0"/>
          </a:p>
        </p:txBody>
      </p:sp>
      <p:pic>
        <p:nvPicPr>
          <p:cNvPr id="8" name="Picture 2" descr="C:\Users\alan.henry\Desktop\rackspace\Communications\sim logo_final_1in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714" y="6166277"/>
            <a:ext cx="1369152" cy="52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26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6 Month Follow Up</a:t>
            </a:r>
            <a:endParaRPr lang="en-US" sz="2800" dirty="0">
              <a:solidFill>
                <a:schemeClr val="bg1"/>
              </a:solidFill>
              <a:latin typeface="Neutraface Text Book"/>
              <a:cs typeface="Neutraface Text Book"/>
            </a:endParaRPr>
          </a:p>
        </p:txBody>
      </p:sp>
      <p:sp>
        <p:nvSpPr>
          <p:cNvPr id="7" name="Rectangle 6"/>
          <p:cNvSpPr/>
          <p:nvPr/>
        </p:nvSpPr>
        <p:spPr>
          <a:xfrm>
            <a:off x="495802" y="1550941"/>
            <a:ext cx="6964177"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Since the training, have you changed how you care for individuals with DD?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67" y="3266480"/>
            <a:ext cx="6645912" cy="3591520"/>
          </a:xfrm>
          <a:prstGeom prst="rect">
            <a:avLst/>
          </a:prstGeom>
        </p:spPr>
      </p:pic>
    </p:spTree>
    <p:extLst>
      <p:ext uri="{BB962C8B-B14F-4D97-AF65-F5344CB8AC3E}">
        <p14:creationId xmlns:p14="http://schemas.microsoft.com/office/powerpoint/2010/main" val="1451720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6 Month Follow Up</a:t>
            </a:r>
            <a:endParaRPr lang="en-US" sz="2800" dirty="0">
              <a:solidFill>
                <a:schemeClr val="bg1"/>
              </a:solidFill>
              <a:latin typeface="Neutraface Text Book"/>
              <a:cs typeface="Neutraface Text Book"/>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89" y="1693038"/>
            <a:ext cx="7246625" cy="4582096"/>
          </a:xfrm>
          <a:prstGeom prst="rect">
            <a:avLst/>
          </a:prstGeom>
        </p:spPr>
      </p:pic>
    </p:spTree>
    <p:extLst>
      <p:ext uri="{BB962C8B-B14F-4D97-AF65-F5344CB8AC3E}">
        <p14:creationId xmlns:p14="http://schemas.microsoft.com/office/powerpoint/2010/main" val="3566612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Other</a:t>
            </a:r>
            <a:endParaRPr lang="en-US" sz="2800" dirty="0">
              <a:solidFill>
                <a:schemeClr val="bg1"/>
              </a:solidFill>
              <a:latin typeface="Neutraface Text Book"/>
              <a:cs typeface="Neutraface Text Book"/>
            </a:endParaRPr>
          </a:p>
        </p:txBody>
      </p:sp>
      <p:sp>
        <p:nvSpPr>
          <p:cNvPr id="7" name="Rectangle 6"/>
          <p:cNvSpPr/>
          <p:nvPr/>
        </p:nvSpPr>
        <p:spPr>
          <a:xfrm>
            <a:off x="224499" y="1440539"/>
            <a:ext cx="8857879" cy="4514056"/>
          </a:xfrm>
          <a:prstGeom prst="rect">
            <a:avLst/>
          </a:prstGeom>
        </p:spPr>
        <p:txBody>
          <a:bodyPr wrap="square">
            <a:spAutoFit/>
          </a:bodyPr>
          <a:lstStyle/>
          <a:p>
            <a:pPr marL="342900" indent="-342900">
              <a:spcBef>
                <a:spcPts val="80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the creation and training of this work, a number of actions have occurred:</a:t>
            </a:r>
          </a:p>
          <a:p>
            <a:pPr marL="800100" lvl="1" indent="-342900">
              <a:spcBef>
                <a:spcPts val="80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The formulation of a “Core Expectations” committee to determine what is needed, within the scope of the current expectations, for the development of a PCCMH-DD.</a:t>
            </a:r>
          </a:p>
          <a:p>
            <a:pPr marL="800100" lvl="1" indent="-342900">
              <a:spcBef>
                <a:spcPts val="80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Checklist committee to formulate a universal checklist for individuals with DD who require Emergency Department visits.</a:t>
            </a:r>
          </a:p>
          <a:p>
            <a:pPr marL="800100" lvl="1" indent="-342900">
              <a:spcBef>
                <a:spcPts val="80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Training modules for Dementia.</a:t>
            </a:r>
          </a:p>
          <a:p>
            <a:pPr marL="800100" lvl="1" indent="-342900">
              <a:spcBef>
                <a:spcPts val="80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New video modules to improve communication at medical visits.</a:t>
            </a:r>
          </a:p>
          <a:p>
            <a:pPr marL="800100" lvl="1" indent="-342900">
              <a:spcBef>
                <a:spcPts val="80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Training modules for Diabetes.</a:t>
            </a:r>
          </a:p>
          <a:p>
            <a:pPr marL="800100" lvl="1" indent="-342900">
              <a:spcBef>
                <a:spcPts val="80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Training modules for Transition of youth to adult medical services</a:t>
            </a:r>
          </a:p>
          <a:p>
            <a:pPr marL="800100" lvl="1" indent="-342900">
              <a:spcBef>
                <a:spcPts val="80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Alternatives to pain medication for the individual with DD.</a:t>
            </a:r>
          </a:p>
          <a:p>
            <a:pPr marL="800100" lvl="1" indent="-342900">
              <a:spcBef>
                <a:spcPts val="800"/>
              </a:spcBef>
              <a:buFont typeface="Times New Roman" panose="02020603050405020304" pitchFamily="18" charset="0"/>
              <a:buChar char="-"/>
            </a:pPr>
            <a:r>
              <a:rPr lang="en-US" dirty="0" smtClean="0">
                <a:latin typeface="Times New Roman" panose="02020603050405020304" pitchFamily="18" charset="0"/>
                <a:cs typeface="Times New Roman" panose="02020603050405020304" pitchFamily="18" charset="0"/>
              </a:rPr>
              <a:t>Online resource manual to assist families, caregivers, staff, and practitioners with information regarding medical issues pertaining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to the individual with DD.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275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Future Recommendations</a:t>
            </a:r>
            <a:endParaRPr lang="en-US" sz="2800" dirty="0">
              <a:solidFill>
                <a:schemeClr val="bg1"/>
              </a:solidFill>
              <a:latin typeface="Neutraface Text Book"/>
              <a:cs typeface="Neutraface Text Book"/>
            </a:endParaRPr>
          </a:p>
        </p:txBody>
      </p:sp>
      <p:sp>
        <p:nvSpPr>
          <p:cNvPr id="8" name="Content Placeholder 2"/>
          <p:cNvSpPr txBox="1">
            <a:spLocks/>
          </p:cNvSpPr>
          <p:nvPr/>
        </p:nvSpPr>
        <p:spPr>
          <a:xfrm>
            <a:off x="606107" y="1675053"/>
            <a:ext cx="7786550" cy="46000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Begin work with colleges and universities to enhance the education of health care professionals with regard to the care and management of individuals with DD.</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Form closer bonds with medical schools to assist in educating future Healthcare Providers.</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Find better ways to reach and involve practicing healthcare providers.</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Education for DSP’s regarding medical issues and care of individuals with DD.</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Encourage a better payment rate for HCP’s who are caring for individuals with DD according to specific criteria.</a:t>
            </a:r>
            <a:endParaRPr lang="en-US" dirty="0"/>
          </a:p>
        </p:txBody>
      </p:sp>
    </p:spTree>
    <p:extLst>
      <p:ext uri="{BB962C8B-B14F-4D97-AF65-F5344CB8AC3E}">
        <p14:creationId xmlns:p14="http://schemas.microsoft.com/office/powerpoint/2010/main" val="1414790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Future Recommendations (cont.)</a:t>
            </a:r>
            <a:endParaRPr lang="en-US" sz="2800" dirty="0">
              <a:solidFill>
                <a:schemeClr val="bg1"/>
              </a:solidFill>
              <a:latin typeface="Neutraface Text Book"/>
              <a:cs typeface="Neutraface Text Book"/>
            </a:endParaRPr>
          </a:p>
        </p:txBody>
      </p:sp>
      <p:sp>
        <p:nvSpPr>
          <p:cNvPr id="7" name="Content Placeholder 2"/>
          <p:cNvSpPr txBox="1">
            <a:spLocks/>
          </p:cNvSpPr>
          <p:nvPr/>
        </p:nvSpPr>
        <p:spPr>
          <a:xfrm>
            <a:off x="775079" y="1892407"/>
            <a:ext cx="7084377"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Billing and coding education for office managers and coders regarding E&amp;M codes.</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Continue to work on DD health issues:</a:t>
            </a:r>
          </a:p>
          <a:p>
            <a:pPr marL="685800" lvl="1" indent="-342900">
              <a:spcBef>
                <a:spcPts val="1800"/>
              </a:spcBef>
            </a:pPr>
            <a:r>
              <a:rPr lang="en-US" sz="2000" dirty="0" smtClean="0">
                <a:latin typeface="Times New Roman" panose="02020603050405020304" pitchFamily="18" charset="0"/>
                <a:cs typeface="Times New Roman" panose="02020603050405020304" pitchFamily="18" charset="0"/>
              </a:rPr>
              <a:t>Develop modules for training in acute and chronic conditions for individuals with DD.</a:t>
            </a:r>
          </a:p>
          <a:p>
            <a:pPr marL="685800" lvl="1" indent="-342900">
              <a:spcBef>
                <a:spcPts val="1800"/>
              </a:spcBef>
            </a:pPr>
            <a:r>
              <a:rPr lang="en-US" sz="2000" dirty="0" smtClean="0">
                <a:latin typeface="Times New Roman" panose="02020603050405020304" pitchFamily="18" charset="0"/>
                <a:cs typeface="Times New Roman" panose="02020603050405020304" pitchFamily="18" charset="0"/>
              </a:rPr>
              <a:t>Provide a sound curriculum for support staff, case managers, and practitioners.</a:t>
            </a:r>
          </a:p>
        </p:txBody>
      </p:sp>
    </p:spTree>
    <p:extLst>
      <p:ext uri="{BB962C8B-B14F-4D97-AF65-F5344CB8AC3E}">
        <p14:creationId xmlns:p14="http://schemas.microsoft.com/office/powerpoint/2010/main" val="1308138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Future Recommendations (cont.)</a:t>
            </a:r>
            <a:endParaRPr lang="en-US" sz="2800" dirty="0">
              <a:solidFill>
                <a:schemeClr val="bg1"/>
              </a:solidFill>
              <a:latin typeface="Neutraface Text Book"/>
              <a:cs typeface="Neutraface Text Book"/>
            </a:endParaRPr>
          </a:p>
        </p:txBody>
      </p:sp>
      <p:sp>
        <p:nvSpPr>
          <p:cNvPr id="8" name="Content Placeholder 2"/>
          <p:cNvSpPr txBox="1">
            <a:spLocks/>
          </p:cNvSpPr>
          <p:nvPr/>
        </p:nvSpPr>
        <p:spPr>
          <a:xfrm>
            <a:off x="711328" y="1614638"/>
            <a:ext cx="7027205" cy="43513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Continue to work on finding and capturing funding and funding sources for the work.</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Strive for more DD Certified nurses and practitioners in the state.</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Collaborate closely with stakeholders.</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Collaborate with the Department to ensure that the needs of case managers are being met. </a:t>
            </a:r>
          </a:p>
          <a:p>
            <a:pPr marL="457200" indent="-457200" algn="l">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1882409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Future Recommendations (cont.)</a:t>
            </a:r>
            <a:endParaRPr lang="en-US" sz="2800" dirty="0">
              <a:solidFill>
                <a:schemeClr val="bg1"/>
              </a:solidFill>
              <a:latin typeface="Neutraface Text Book"/>
              <a:cs typeface="Neutraface Text Book"/>
            </a:endParaRPr>
          </a:p>
        </p:txBody>
      </p:sp>
      <p:sp>
        <p:nvSpPr>
          <p:cNvPr id="7" name="Content Placeholder 2"/>
          <p:cNvSpPr txBox="1">
            <a:spLocks/>
          </p:cNvSpPr>
          <p:nvPr/>
        </p:nvSpPr>
        <p:spPr>
          <a:xfrm>
            <a:off x="1096497" y="1647735"/>
            <a:ext cx="7027205" cy="43513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Continue to work on finding and capturing funding and funding sources for the work.</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Strive for more DD Certified nurses and practitioners in the state.</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Collaborate closely with stakeholders.</a:t>
            </a:r>
          </a:p>
          <a:p>
            <a:pPr marL="342900" indent="-342900" algn="l">
              <a:spcBef>
                <a:spcPts val="18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Collaborate with the Department to ensure that the needs of case managers are being met. </a:t>
            </a:r>
          </a:p>
          <a:p>
            <a:pPr marL="457200" indent="-457200" algn="l">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351564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Future Recommendations (cont.)</a:t>
            </a:r>
            <a:endParaRPr lang="en-US" sz="2800" dirty="0">
              <a:solidFill>
                <a:schemeClr val="bg1"/>
              </a:solidFill>
              <a:latin typeface="Neutraface Text Book"/>
              <a:cs typeface="Neutraface Text Book"/>
            </a:endParaRPr>
          </a:p>
        </p:txBody>
      </p:sp>
      <p:sp>
        <p:nvSpPr>
          <p:cNvPr id="8" name="TextBox 7"/>
          <p:cNvSpPr txBox="1"/>
          <p:nvPr/>
        </p:nvSpPr>
        <p:spPr>
          <a:xfrm>
            <a:off x="658036" y="2160608"/>
            <a:ext cx="7827927" cy="2708434"/>
          </a:xfrm>
          <a:prstGeom prst="rect">
            <a:avLst/>
          </a:prstGeom>
          <a:noFill/>
        </p:spPr>
        <p:txBody>
          <a:bodyPr wrap="square" rtlCol="0">
            <a:spAutoFit/>
          </a:bodyPr>
          <a:lstStyle/>
          <a:p>
            <a:pPr marL="342900" indent="-342900">
              <a:spcBef>
                <a:spcPts val="18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Creating medical training modules for direct support personnel that include checklists for use by them when dealing with a medical issue with the person who has </a:t>
            </a:r>
            <a:r>
              <a:rPr lang="en-US" sz="2000" dirty="0" smtClean="0">
                <a:latin typeface="Times New Roman" panose="02020603050405020304" pitchFamily="18" charset="0"/>
                <a:cs typeface="Times New Roman" panose="02020603050405020304" pitchFamily="18" charset="0"/>
              </a:rPr>
              <a:t>DD.</a:t>
            </a:r>
            <a:endParaRPr lang="en-US" sz="2000" dirty="0">
              <a:latin typeface="Times New Roman" panose="02020603050405020304" pitchFamily="18" charset="0"/>
              <a:cs typeface="Times New Roman" panose="02020603050405020304" pitchFamily="18" charset="0"/>
            </a:endParaRPr>
          </a:p>
          <a:p>
            <a:pPr marL="342900" indent="-342900">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Formulate modules for insertion into case management training dealing specifically targeting medical issues with the individual with DD.</a:t>
            </a:r>
          </a:p>
          <a:p>
            <a:pPr marL="342900" indent="-342900">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Include work on reducing benzodiazepine/opiate dependence to include individuals with DD.</a:t>
            </a:r>
            <a:endParaRPr lang="en-US" dirty="0"/>
          </a:p>
        </p:txBody>
      </p:sp>
    </p:spTree>
    <p:extLst>
      <p:ext uri="{BB962C8B-B14F-4D97-AF65-F5344CB8AC3E}">
        <p14:creationId xmlns:p14="http://schemas.microsoft.com/office/powerpoint/2010/main" val="3765105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Future Recommendations (cont.)</a:t>
            </a:r>
            <a:endParaRPr lang="en-US" sz="2800" dirty="0">
              <a:solidFill>
                <a:schemeClr val="bg1"/>
              </a:solidFill>
              <a:latin typeface="Neutraface Text Book"/>
              <a:cs typeface="Neutraface Text Book"/>
            </a:endParaRPr>
          </a:p>
        </p:txBody>
      </p:sp>
      <p:sp>
        <p:nvSpPr>
          <p:cNvPr id="7" name="Content Placeholder 2"/>
          <p:cNvSpPr txBox="1">
            <a:spLocks/>
          </p:cNvSpPr>
          <p:nvPr/>
        </p:nvSpPr>
        <p:spPr>
          <a:xfrm>
            <a:off x="508815" y="1660398"/>
            <a:ext cx="7116833" cy="43513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ts val="12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Continue this work with more information and training regarding healthcare issues for individuals with DD.</a:t>
            </a:r>
          </a:p>
          <a:p>
            <a:pPr marL="342900" indent="-342900" algn="l">
              <a:spcBef>
                <a:spcPts val="12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Make training available in a number of different presentation formats such as:</a:t>
            </a:r>
          </a:p>
          <a:p>
            <a:pPr marL="685800" lvl="1" indent="-342900" algn="l">
              <a:spcBef>
                <a:spcPts val="1200"/>
              </a:spcBef>
              <a:buFont typeface="Times New Roman" panose="02020603050405020304" pitchFamily="18" charset="0"/>
              <a:buChar char="-"/>
            </a:pPr>
            <a:r>
              <a:rPr lang="en-US" sz="2000" dirty="0" smtClean="0">
                <a:solidFill>
                  <a:schemeClr val="tx1"/>
                </a:solidFill>
                <a:latin typeface="Times New Roman" panose="02020603050405020304" pitchFamily="18" charset="0"/>
                <a:cs typeface="Times New Roman" panose="02020603050405020304" pitchFamily="18" charset="0"/>
              </a:rPr>
              <a:t>On-line, self directed with checks and balances.</a:t>
            </a:r>
          </a:p>
          <a:p>
            <a:pPr marL="685800" lvl="1" indent="-342900" algn="l">
              <a:spcBef>
                <a:spcPts val="1200"/>
              </a:spcBef>
              <a:buFont typeface="Times New Roman" panose="02020603050405020304" pitchFamily="18" charset="0"/>
              <a:buChar char="-"/>
            </a:pPr>
            <a:r>
              <a:rPr lang="en-US" sz="2000" dirty="0" smtClean="0">
                <a:solidFill>
                  <a:schemeClr val="tx1"/>
                </a:solidFill>
                <a:latin typeface="Times New Roman" panose="02020603050405020304" pitchFamily="18" charset="0"/>
                <a:cs typeface="Times New Roman" panose="02020603050405020304" pitchFamily="18" charset="0"/>
              </a:rPr>
              <a:t>Webinars.</a:t>
            </a:r>
          </a:p>
          <a:p>
            <a:pPr marL="685800" lvl="1" indent="-342900" algn="l">
              <a:spcBef>
                <a:spcPts val="1200"/>
              </a:spcBef>
              <a:buFont typeface="Times New Roman" panose="02020603050405020304" pitchFamily="18" charset="0"/>
              <a:buChar char="-"/>
            </a:pPr>
            <a:r>
              <a:rPr lang="en-US" sz="2000" dirty="0" smtClean="0">
                <a:solidFill>
                  <a:schemeClr val="tx1"/>
                </a:solidFill>
                <a:latin typeface="Times New Roman" panose="02020603050405020304" pitchFamily="18" charset="0"/>
                <a:cs typeface="Times New Roman" panose="02020603050405020304" pitchFamily="18" charset="0"/>
              </a:rPr>
              <a:t>In person.</a:t>
            </a:r>
          </a:p>
          <a:p>
            <a:pPr marL="685800" lvl="1" indent="-342900" algn="l">
              <a:spcBef>
                <a:spcPts val="1200"/>
              </a:spcBef>
              <a:buFont typeface="Times New Roman" panose="02020603050405020304" pitchFamily="18" charset="0"/>
              <a:buChar char="-"/>
            </a:pPr>
            <a:r>
              <a:rPr lang="en-US" sz="2000" dirty="0" smtClean="0">
                <a:solidFill>
                  <a:schemeClr val="tx1"/>
                </a:solidFill>
                <a:latin typeface="Times New Roman" panose="02020603050405020304" pitchFamily="18" charset="0"/>
                <a:cs typeface="Times New Roman" panose="02020603050405020304" pitchFamily="18" charset="0"/>
              </a:rPr>
              <a:t>Podcasts.</a:t>
            </a:r>
          </a:p>
          <a:p>
            <a:pPr marL="342900" indent="-342900" algn="l">
              <a:spcBef>
                <a:spcPts val="1200"/>
              </a:spcBef>
              <a:buFont typeface="Wingdings" panose="05000000000000000000" pitchFamily="2" charset="2"/>
              <a:buChar char="Ø"/>
            </a:pPr>
            <a:r>
              <a:rPr lang="en-US" sz="2000" dirty="0" smtClean="0">
                <a:solidFill>
                  <a:schemeClr val="tx1"/>
                </a:solidFill>
                <a:latin typeface="Times New Roman" panose="02020603050405020304" pitchFamily="18" charset="0"/>
                <a:cs typeface="Times New Roman" panose="02020603050405020304" pitchFamily="18" charset="0"/>
              </a:rPr>
              <a:t>Continue to try and integrate this information into medical and nursing education throughout the state.</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876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5" name="TextBox 4"/>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Future Recommendations (cont.)</a:t>
            </a:r>
            <a:endParaRPr lang="en-US" sz="2800" dirty="0">
              <a:solidFill>
                <a:schemeClr val="bg1"/>
              </a:solidFill>
              <a:latin typeface="Neutraface Text Book"/>
              <a:cs typeface="Neutraface Text Book"/>
            </a:endParaRPr>
          </a:p>
        </p:txBody>
      </p:sp>
      <p:sp>
        <p:nvSpPr>
          <p:cNvPr id="8" name="TextBox 7"/>
          <p:cNvSpPr txBox="1"/>
          <p:nvPr/>
        </p:nvSpPr>
        <p:spPr>
          <a:xfrm>
            <a:off x="503144" y="1712408"/>
            <a:ext cx="7904255" cy="4247317"/>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Continue to offer the training to providers, case managers, and support staff.</a:t>
            </a:r>
          </a:p>
          <a:p>
            <a:pPr marL="342900" indent="-342900">
              <a:spcBef>
                <a:spcPts val="12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Make the training available to the “on-line” community.</a:t>
            </a:r>
          </a:p>
          <a:p>
            <a:pPr marL="342900" indent="-342900">
              <a:spcBef>
                <a:spcPts val="12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Continue Technical Assistance</a:t>
            </a:r>
          </a:p>
          <a:p>
            <a:pPr marL="342900" indent="-342900">
              <a:spcBef>
                <a:spcPts val="12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Continue the bridge construction between HCP and the DD community to provide better, more collaborative care.</a:t>
            </a:r>
          </a:p>
          <a:p>
            <a:pPr marL="342900" indent="-342900">
              <a:spcBef>
                <a:spcPts val="12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Continue with developing training modules that will educate the larger community regarding health issues and care for the individuals with DD.</a:t>
            </a:r>
            <a:endParaRPr lang="en-US" sz="2000" dirty="0">
              <a:latin typeface="Times New Roman" panose="02020603050405020304" pitchFamily="18" charset="0"/>
              <a:cs typeface="Times New Roman" panose="02020603050405020304" pitchFamily="18" charset="0"/>
            </a:endParaRPr>
          </a:p>
          <a:p>
            <a:pPr marL="342900" indent="-342900">
              <a:spcBef>
                <a:spcPts val="12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Forge inroads to education for teaching and training of interdisciplinary education of health issues for individuals with DD.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149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397000"/>
          </a:xfrm>
          <a:prstGeom prst="rect">
            <a:avLst/>
          </a:prstGeom>
        </p:spPr>
      </p:pic>
      <p:pic>
        <p:nvPicPr>
          <p:cNvPr id="6" name="Picture 5"/>
          <p:cNvPicPr>
            <a:picLocks noChangeAspect="1"/>
          </p:cNvPicPr>
          <p:nvPr/>
        </p:nvPicPr>
        <p:blipFill>
          <a:blip r:embed="rId4"/>
          <a:stretch>
            <a:fillRect/>
          </a:stretch>
        </p:blipFill>
        <p:spPr>
          <a:xfrm>
            <a:off x="7738533" y="6275134"/>
            <a:ext cx="1337732" cy="521828"/>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Implementation</a:t>
            </a:r>
            <a:endParaRPr lang="en-US" sz="2800" dirty="0">
              <a:solidFill>
                <a:schemeClr val="bg1"/>
              </a:solidFill>
              <a:latin typeface="Neutraface Text Book"/>
              <a:cs typeface="Neutraface Text Book"/>
            </a:endParaRPr>
          </a:p>
        </p:txBody>
      </p:sp>
      <p:sp>
        <p:nvSpPr>
          <p:cNvPr id="8" name="Content Placeholder 2"/>
          <p:cNvSpPr txBox="1">
            <a:spLocks/>
          </p:cNvSpPr>
          <p:nvPr/>
        </p:nvSpPr>
        <p:spPr>
          <a:xfrm>
            <a:off x="296333" y="1440158"/>
            <a:ext cx="8489448" cy="541784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spcAft>
                <a:spcPts val="600"/>
              </a:spcAf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Data indicates that medical and community professionals who received training changed their behavior and were able to assess the underlying health concerns of individuals with DD who exhibited potentially challenging behaviors.</a:t>
            </a:r>
          </a:p>
          <a:p>
            <a:pPr marL="857250" lvl="1" indent="-342900">
              <a:lnSpc>
                <a:spcPct val="120000"/>
              </a:lnSpc>
              <a:spcBef>
                <a:spcPts val="0"/>
              </a:spcBef>
              <a:spcAft>
                <a:spcPts val="600"/>
              </a:spcAft>
            </a:pPr>
            <a:r>
              <a:rPr lang="en-US" sz="2000" dirty="0" smtClean="0">
                <a:latin typeface="Times New Roman" panose="02020603050405020304" pitchFamily="18" charset="0"/>
                <a:cs typeface="Times New Roman" panose="02020603050405020304" pitchFamily="18" charset="0"/>
              </a:rPr>
              <a:t>Trainings that have been presented have been received extremely well.</a:t>
            </a:r>
          </a:p>
          <a:p>
            <a:pPr marL="857250" lvl="1" indent="-342900">
              <a:lnSpc>
                <a:spcPct val="120000"/>
              </a:lnSpc>
              <a:spcBef>
                <a:spcPts val="0"/>
              </a:spcBef>
              <a:spcAft>
                <a:spcPts val="600"/>
              </a:spcAft>
            </a:pPr>
            <a:r>
              <a:rPr lang="en-US" sz="2000" dirty="0" smtClean="0">
                <a:latin typeface="Times New Roman" panose="02020603050405020304" pitchFamily="18" charset="0"/>
                <a:cs typeface="Times New Roman" panose="02020603050405020304" pitchFamily="18" charset="0"/>
              </a:rPr>
              <a:t>Participants were made more aware of behaviors as a communication of pain, and how to evaluate pain.</a:t>
            </a:r>
          </a:p>
          <a:p>
            <a:pPr marL="857250" lvl="1" indent="-342900">
              <a:lnSpc>
                <a:spcPct val="120000"/>
              </a:lnSpc>
              <a:spcBef>
                <a:spcPts val="0"/>
              </a:spcBef>
              <a:spcAft>
                <a:spcPts val="600"/>
              </a:spcAft>
            </a:pPr>
            <a:r>
              <a:rPr lang="en-US" sz="2000" dirty="0" smtClean="0">
                <a:latin typeface="Times New Roman" panose="02020603050405020304" pitchFamily="18" charset="0"/>
                <a:cs typeface="Times New Roman" panose="02020603050405020304" pitchFamily="18" charset="0"/>
              </a:rPr>
              <a:t>New methods of communications were recognized by many providers, case managers, and direct support staff.</a:t>
            </a:r>
          </a:p>
          <a:p>
            <a:pPr marL="857250" lvl="1" indent="-342900">
              <a:lnSpc>
                <a:spcPct val="120000"/>
              </a:lnSpc>
              <a:spcBef>
                <a:spcPts val="0"/>
              </a:spcBef>
              <a:spcAft>
                <a:spcPts val="600"/>
              </a:spcAft>
            </a:pPr>
            <a:r>
              <a:rPr lang="en-US" sz="2000" dirty="0" smtClean="0">
                <a:latin typeface="Times New Roman" panose="02020603050405020304" pitchFamily="18" charset="0"/>
                <a:cs typeface="Times New Roman" panose="02020603050405020304" pitchFamily="18" charset="0"/>
              </a:rPr>
              <a:t>Symptoms of the most common producers of pain in the person with DD were identified for the learners, as well as common behaviors associated with them.</a:t>
            </a:r>
          </a:p>
          <a:p>
            <a:pPr marL="857250" lvl="1" indent="-342900">
              <a:lnSpc>
                <a:spcPct val="120000"/>
              </a:lnSpc>
              <a:spcBef>
                <a:spcPts val="0"/>
              </a:spcBef>
              <a:spcAft>
                <a:spcPts val="600"/>
              </a:spcAft>
            </a:pPr>
            <a:r>
              <a:rPr lang="en-US" sz="2000" dirty="0" smtClean="0">
                <a:latin typeface="Times New Roman" panose="02020603050405020304" pitchFamily="18" charset="0"/>
                <a:cs typeface="Times New Roman" panose="02020603050405020304" pitchFamily="18" charset="0"/>
              </a:rPr>
              <a:t>This new knowledge allows for quicker recognition, management and medical care for the individual with DD.</a:t>
            </a:r>
          </a:p>
          <a:p>
            <a:pPr>
              <a:lnSpc>
                <a:spcPct val="120000"/>
              </a:lnSpc>
              <a:spcBef>
                <a:spcPts val="0"/>
              </a:spcBef>
              <a:spcAft>
                <a:spcPts val="600"/>
              </a:spcAft>
            </a:pPr>
            <a:endParaRPr lang="en-US" dirty="0"/>
          </a:p>
        </p:txBody>
      </p:sp>
    </p:spTree>
    <p:extLst>
      <p:ext uri="{BB962C8B-B14F-4D97-AF65-F5344CB8AC3E}">
        <p14:creationId xmlns:p14="http://schemas.microsoft.com/office/powerpoint/2010/main" val="1549907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Slide Title </a:t>
            </a:r>
            <a:endParaRPr lang="en-US" sz="2800" dirty="0">
              <a:solidFill>
                <a:schemeClr val="bg1"/>
              </a:solidFill>
              <a:latin typeface="Neutraface Text Book"/>
              <a:cs typeface="Neutraface Text Book"/>
            </a:endParaRPr>
          </a:p>
        </p:txBody>
      </p:sp>
      <p:sp>
        <p:nvSpPr>
          <p:cNvPr id="3" name="TextBox 2"/>
          <p:cNvSpPr txBox="1"/>
          <p:nvPr/>
        </p:nvSpPr>
        <p:spPr>
          <a:xfrm>
            <a:off x="2305318" y="3051237"/>
            <a:ext cx="4533364" cy="523220"/>
          </a:xfrm>
          <a:prstGeom prst="rect">
            <a:avLst/>
          </a:prstGeom>
          <a:noFill/>
        </p:spPr>
        <p:txBody>
          <a:bodyPr wrap="square" rtlCol="0">
            <a:spAutoFit/>
          </a:bodyPr>
          <a:lstStyle/>
          <a:p>
            <a:pPr algn="ctr"/>
            <a:r>
              <a:rPr lang="en-US" sz="2800" b="1" dirty="0" smtClean="0"/>
              <a:t>Questions?</a:t>
            </a:r>
            <a:endParaRPr lang="en-US" sz="2800" b="1" dirty="0"/>
          </a:p>
        </p:txBody>
      </p:sp>
    </p:spTree>
    <p:extLst>
      <p:ext uri="{BB962C8B-B14F-4D97-AF65-F5344CB8AC3E}">
        <p14:creationId xmlns:p14="http://schemas.microsoft.com/office/powerpoint/2010/main" val="54631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Implementation (cont</a:t>
            </a:r>
            <a:r>
              <a:rPr lang="en-US" sz="2800" dirty="0" smtClean="0">
                <a:solidFill>
                  <a:schemeClr val="bg1"/>
                </a:solidFill>
                <a:latin typeface="Neutraface Text Book"/>
                <a:cs typeface="Neutraface Text Book"/>
              </a:rPr>
              <a:t>.)</a:t>
            </a:r>
            <a:endParaRPr lang="en-US" sz="2800" dirty="0">
              <a:solidFill>
                <a:schemeClr val="bg1"/>
              </a:solidFill>
              <a:latin typeface="Neutraface Text Book"/>
              <a:cs typeface="Neutraface Text Book"/>
            </a:endParaRPr>
          </a:p>
        </p:txBody>
      </p:sp>
      <p:sp>
        <p:nvSpPr>
          <p:cNvPr id="7" name="Content Placeholder 2"/>
          <p:cNvSpPr txBox="1">
            <a:spLocks/>
          </p:cNvSpPr>
          <p:nvPr/>
        </p:nvSpPr>
        <p:spPr>
          <a:xfrm>
            <a:off x="480767" y="1647735"/>
            <a:ext cx="8443099" cy="4449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0375" lvl="1" indent="-342900">
              <a:spcBef>
                <a:spcPts val="1800"/>
              </a:spcBef>
              <a:spcAft>
                <a:spcPts val="600"/>
              </a:spcAf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Provided guidelines for Caseworkers, Direct Support Providers, Employers, Advocates, and Medical Practitioners on caring for and communicating with individuals with DD.</a:t>
            </a:r>
          </a:p>
          <a:p>
            <a:pPr marL="460375" lvl="1" indent="-342900">
              <a:spcBef>
                <a:spcPts val="1800"/>
              </a:spcBef>
              <a:spcAft>
                <a:spcPts val="600"/>
              </a:spcAf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Allowed for increased knowledge in how to approach health care providers on behalf of the person with DD, advocating for their healthcare needs.</a:t>
            </a:r>
          </a:p>
          <a:p>
            <a:pPr marL="460375" lvl="1" indent="-342900">
              <a:spcBef>
                <a:spcPts val="1800"/>
              </a:spcBef>
              <a:spcAft>
                <a:spcPts val="600"/>
              </a:spcAf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Decreased mental health and crisis visits.</a:t>
            </a:r>
          </a:p>
          <a:p>
            <a:pPr marL="460375" lvl="1" indent="-342900">
              <a:spcBef>
                <a:spcPts val="1800"/>
              </a:spcBef>
              <a:spcAft>
                <a:spcPts val="600"/>
              </a:spcAf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Placed the burden of proof on the medical provider to rule out medical conditions causing behaviors not normally seen in the individual.</a:t>
            </a:r>
            <a:endParaRPr lang="en-US" dirty="0"/>
          </a:p>
        </p:txBody>
      </p:sp>
    </p:spTree>
    <p:extLst>
      <p:ext uri="{BB962C8B-B14F-4D97-AF65-F5344CB8AC3E}">
        <p14:creationId xmlns:p14="http://schemas.microsoft.com/office/powerpoint/2010/main" val="2832917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Implementation:  Overall Attendance by County</a:t>
            </a:r>
            <a:endParaRPr lang="en-US" sz="2800" dirty="0">
              <a:solidFill>
                <a:schemeClr val="bg1"/>
              </a:solidFill>
              <a:latin typeface="Neutraface Text Book"/>
              <a:cs typeface="Neutraface Text Book"/>
            </a:endParaRPr>
          </a:p>
        </p:txBody>
      </p:sp>
      <p:graphicFrame>
        <p:nvGraphicFramePr>
          <p:cNvPr id="8" name="Chart 7"/>
          <p:cNvGraphicFramePr>
            <a:graphicFrameLocks/>
          </p:cNvGraphicFramePr>
          <p:nvPr>
            <p:extLst>
              <p:ext uri="{D42A27DB-BD31-4B8C-83A1-F6EECF244321}">
                <p14:modId xmlns:p14="http://schemas.microsoft.com/office/powerpoint/2010/main" val="1809448506"/>
              </p:ext>
            </p:extLst>
          </p:nvPr>
        </p:nvGraphicFramePr>
        <p:xfrm>
          <a:off x="958780" y="1397000"/>
          <a:ext cx="7600757" cy="5175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0609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2" name="TextBox 1"/>
          <p:cNvSpPr txBox="1"/>
          <p:nvPr/>
        </p:nvSpPr>
        <p:spPr>
          <a:xfrm>
            <a:off x="296333" y="250735"/>
            <a:ext cx="8627534" cy="954107"/>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Implementation:  Medical Provider Attendance by County</a:t>
            </a:r>
            <a:endParaRPr lang="en-US" sz="2800" dirty="0">
              <a:solidFill>
                <a:schemeClr val="bg1"/>
              </a:solidFill>
              <a:latin typeface="Neutraface Text Book"/>
              <a:cs typeface="Neutraface Text Book"/>
            </a:endParaRPr>
          </a:p>
        </p:txBody>
      </p:sp>
      <p:graphicFrame>
        <p:nvGraphicFramePr>
          <p:cNvPr id="7" name="Chart 6"/>
          <p:cNvGraphicFramePr>
            <a:graphicFrameLocks/>
          </p:cNvGraphicFramePr>
          <p:nvPr>
            <p:extLst>
              <p:ext uri="{D42A27DB-BD31-4B8C-83A1-F6EECF244321}">
                <p14:modId xmlns:p14="http://schemas.microsoft.com/office/powerpoint/2010/main" val="3948194397"/>
              </p:ext>
            </p:extLst>
          </p:nvPr>
        </p:nvGraphicFramePr>
        <p:xfrm>
          <a:off x="1066673" y="1647735"/>
          <a:ext cx="7086854" cy="48156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2736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2" name="TextBox 1"/>
          <p:cNvSpPr txBox="1"/>
          <p:nvPr/>
        </p:nvSpPr>
        <p:spPr>
          <a:xfrm>
            <a:off x="296333" y="250735"/>
            <a:ext cx="8627534" cy="1384995"/>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Implementation:  Case Managers, Direct Support Staff, Guardians, Family, and Support Staff by County</a:t>
            </a:r>
            <a:endParaRPr lang="en-US" sz="2800" dirty="0">
              <a:solidFill>
                <a:schemeClr val="bg1"/>
              </a:solidFill>
              <a:latin typeface="Neutraface Text Book"/>
              <a:cs typeface="Neutraface Text Book"/>
            </a:endParaRPr>
          </a:p>
        </p:txBody>
      </p:sp>
      <p:graphicFrame>
        <p:nvGraphicFramePr>
          <p:cNvPr id="8" name="Chart 7"/>
          <p:cNvGraphicFramePr>
            <a:graphicFrameLocks/>
          </p:cNvGraphicFramePr>
          <p:nvPr>
            <p:extLst>
              <p:ext uri="{D42A27DB-BD31-4B8C-83A1-F6EECF244321}">
                <p14:modId xmlns:p14="http://schemas.microsoft.com/office/powerpoint/2010/main" val="4080891533"/>
              </p:ext>
            </p:extLst>
          </p:nvPr>
        </p:nvGraphicFramePr>
        <p:xfrm>
          <a:off x="1091660" y="1497862"/>
          <a:ext cx="7036880" cy="51502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8955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Benefits</a:t>
            </a:r>
            <a:endParaRPr lang="en-US" sz="2800" dirty="0">
              <a:solidFill>
                <a:schemeClr val="bg1"/>
              </a:solidFill>
              <a:latin typeface="Neutraface Text Book"/>
              <a:cs typeface="Neutraface Text Book"/>
            </a:endParaRPr>
          </a:p>
        </p:txBody>
      </p:sp>
      <p:sp>
        <p:nvSpPr>
          <p:cNvPr id="7" name="Content Placeholder 2"/>
          <p:cNvSpPr txBox="1">
            <a:spLocks/>
          </p:cNvSpPr>
          <p:nvPr/>
        </p:nvSpPr>
        <p:spPr>
          <a:xfrm>
            <a:off x="603316" y="1404564"/>
            <a:ext cx="7615702" cy="46275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Better healthcare due to recognition of behaviors as a mode of communicating medical symptoms.</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Understanding that individuals with DD perceive pain and other medical conditions in a variety of different ways through behaviors.</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Decreasing crisis and mental health interventions.</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Decreasing emergency room visits.</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Decreasing overall healthcare costs due to recognition, diagnosis, and early intervention of medical issues that were previously seen as mental health issues.</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Realization that Evaluation and Management services of the Health Care Provider are not being coded correctly, as increased time is required for this process with the individual with DD.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594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pic>
        <p:nvPicPr>
          <p:cNvPr id="6" name="Picture 5"/>
          <p:cNvPicPr>
            <a:picLocks noChangeAspect="1"/>
          </p:cNvPicPr>
          <p:nvPr/>
        </p:nvPicPr>
        <p:blipFill>
          <a:blip r:embed="rId3"/>
          <a:stretch>
            <a:fillRect/>
          </a:stretch>
        </p:blipFill>
        <p:spPr>
          <a:xfrm>
            <a:off x="7738533" y="6275134"/>
            <a:ext cx="1337732" cy="521828"/>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Benefits (cont..)</a:t>
            </a:r>
            <a:endParaRPr lang="en-US" sz="2800" dirty="0">
              <a:solidFill>
                <a:schemeClr val="bg1"/>
              </a:solidFill>
              <a:latin typeface="Neutraface Text Book"/>
              <a:cs typeface="Neutraface Text Book"/>
            </a:endParaRPr>
          </a:p>
        </p:txBody>
      </p:sp>
      <p:sp>
        <p:nvSpPr>
          <p:cNvPr id="8" name="Content Placeholder 2"/>
          <p:cNvSpPr txBox="1">
            <a:spLocks/>
          </p:cNvSpPr>
          <p:nvPr/>
        </p:nvSpPr>
        <p:spPr>
          <a:xfrm>
            <a:off x="831255" y="1678143"/>
            <a:ext cx="7113587" cy="32311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Educating ALL levels of service providers and medical practitioners regarding how diseases, symptoms, and comorbidities manifest themselves in individuals with DD.</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need for medical and nursing professionals working with individuals with DD to have specialty certification(s).</a:t>
            </a:r>
          </a:p>
          <a:p>
            <a:pPr>
              <a:spcBef>
                <a:spcPts val="180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Looking at the differences in the manifestations of chronic conditions in the individual with DD.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233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56324185465743918DDE83A58DB100" ma:contentTypeVersion="0" ma:contentTypeDescription="Create a new document." ma:contentTypeScope="" ma:versionID="fac230f68e94c253140146aa7308e19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4B5215-D288-4796-B0CD-19699ACDE4B5}">
  <ds:schemaRefs>
    <ds:schemaRef ds:uri="http://schemas.microsoft.com/sharepoint/v3/contenttype/forms"/>
  </ds:schemaRefs>
</ds:datastoreItem>
</file>

<file path=customXml/itemProps2.xml><?xml version="1.0" encoding="utf-8"?>
<ds:datastoreItem xmlns:ds="http://schemas.openxmlformats.org/officeDocument/2006/customXml" ds:itemID="{315140F7-6AFA-403A-ABFD-040CF2A3CBEE}">
  <ds:schemaRef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677DEF-F9A8-402F-99B1-51535EA37F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1632</TotalTime>
  <Words>1557</Words>
  <Application>Microsoft Office PowerPoint</Application>
  <PresentationFormat>On-screen Show (4:3)</PresentationFormat>
  <Paragraphs>136</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Maine Health Management Coalition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Putnoky</dc:creator>
  <cp:lastModifiedBy>Henry, Alan</cp:lastModifiedBy>
  <cp:revision>26</cp:revision>
  <dcterms:created xsi:type="dcterms:W3CDTF">2014-04-14T13:33:44Z</dcterms:created>
  <dcterms:modified xsi:type="dcterms:W3CDTF">2016-11-30T18:34:51Z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0x0101004256324185465743918DDE83A58DB100</vt:lpwstr>
  </property>
</Properties>
</file>